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61" r:id="rId2"/>
    <p:sldId id="295" r:id="rId3"/>
    <p:sldId id="308" r:id="rId4"/>
    <p:sldId id="338" r:id="rId5"/>
    <p:sldId id="339" r:id="rId6"/>
    <p:sldId id="314" r:id="rId7"/>
    <p:sldId id="332" r:id="rId8"/>
    <p:sldId id="315" r:id="rId9"/>
    <p:sldId id="320" r:id="rId10"/>
    <p:sldId id="321" r:id="rId11"/>
    <p:sldId id="319" r:id="rId12"/>
    <p:sldId id="312" r:id="rId13"/>
    <p:sldId id="326" r:id="rId14"/>
    <p:sldId id="323" r:id="rId15"/>
    <p:sldId id="316" r:id="rId16"/>
    <p:sldId id="317" r:id="rId17"/>
    <p:sldId id="318" r:id="rId18"/>
    <p:sldId id="324" r:id="rId19"/>
    <p:sldId id="335" r:id="rId20"/>
    <p:sldId id="336" r:id="rId21"/>
    <p:sldId id="337" r:id="rId22"/>
    <p:sldId id="334" r:id="rId23"/>
    <p:sldId id="330" r:id="rId24"/>
    <p:sldId id="331" r:id="rId25"/>
    <p:sldId id="327" r:id="rId26"/>
    <p:sldId id="329" r:id="rId27"/>
    <p:sldId id="340" r:id="rId28"/>
    <p:sldId id="328" r:id="rId29"/>
    <p:sldId id="333" r:id="rId30"/>
  </p:sldIdLst>
  <p:sldSz cx="9144000" cy="6858000" type="screen4x3"/>
  <p:notesSz cx="6761163" cy="9942513"/>
  <p:defaultTextStyle>
    <a:defPPr>
      <a:defRPr lang="uk-UA"/>
    </a:defPPr>
    <a:lvl1pPr algn="l" defTabSz="912813" rtl="0" fontAlgn="base">
      <a:spcBef>
        <a:spcPct val="0"/>
      </a:spcBef>
      <a:spcAft>
        <a:spcPct val="0"/>
      </a:spcAft>
      <a:defRPr b="1" kern="1200">
        <a:solidFill>
          <a:schemeClr val="tx1"/>
        </a:solidFill>
        <a:latin typeface="Arial" charset="0"/>
        <a:ea typeface="+mn-ea"/>
        <a:cs typeface="+mn-cs"/>
      </a:defRPr>
    </a:lvl1pPr>
    <a:lvl2pPr marL="455613" indent="1588" algn="l" defTabSz="912813" rtl="0" fontAlgn="base">
      <a:spcBef>
        <a:spcPct val="0"/>
      </a:spcBef>
      <a:spcAft>
        <a:spcPct val="0"/>
      </a:spcAft>
      <a:defRPr b="1" kern="1200">
        <a:solidFill>
          <a:schemeClr val="tx1"/>
        </a:solidFill>
        <a:latin typeface="Arial" charset="0"/>
        <a:ea typeface="+mn-ea"/>
        <a:cs typeface="+mn-cs"/>
      </a:defRPr>
    </a:lvl2pPr>
    <a:lvl3pPr marL="912813" indent="1588" algn="l" defTabSz="912813" rtl="0" fontAlgn="base">
      <a:spcBef>
        <a:spcPct val="0"/>
      </a:spcBef>
      <a:spcAft>
        <a:spcPct val="0"/>
      </a:spcAft>
      <a:defRPr b="1" kern="1200">
        <a:solidFill>
          <a:schemeClr val="tx1"/>
        </a:solidFill>
        <a:latin typeface="Arial" charset="0"/>
        <a:ea typeface="+mn-ea"/>
        <a:cs typeface="+mn-cs"/>
      </a:defRPr>
    </a:lvl3pPr>
    <a:lvl4pPr marL="1370013" indent="1588" algn="l" defTabSz="912813" rtl="0" fontAlgn="base">
      <a:spcBef>
        <a:spcPct val="0"/>
      </a:spcBef>
      <a:spcAft>
        <a:spcPct val="0"/>
      </a:spcAft>
      <a:defRPr b="1" kern="1200">
        <a:solidFill>
          <a:schemeClr val="tx1"/>
        </a:solidFill>
        <a:latin typeface="Arial" charset="0"/>
        <a:ea typeface="+mn-ea"/>
        <a:cs typeface="+mn-cs"/>
      </a:defRPr>
    </a:lvl4pPr>
    <a:lvl5pPr marL="1827213" indent="1588" algn="l" defTabSz="912813"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0" autoAdjust="0"/>
    <p:restoredTop sz="94364" autoAdjust="0"/>
  </p:normalViewPr>
  <p:slideViewPr>
    <p:cSldViewPr>
      <p:cViewPr varScale="1">
        <p:scale>
          <a:sx n="73" d="100"/>
          <a:sy n="73" d="100"/>
        </p:scale>
        <p:origin x="1302" y="78"/>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b="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b="0">
                <a:latin typeface="+mn-lt"/>
              </a:defRPr>
            </a:lvl1pPr>
          </a:lstStyle>
          <a:p>
            <a:pPr>
              <a:defRPr/>
            </a:pPr>
            <a:fld id="{13D39C7D-1ACE-4A11-9AC8-4792A405267D}" type="datetimeFigureOut">
              <a:rPr lang="uk-UA"/>
              <a:pPr>
                <a:defRPr/>
              </a:pPr>
              <a:t>30.01.2019</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b="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b="0">
                <a:latin typeface="+mn-lt"/>
              </a:defRPr>
            </a:lvl1pPr>
          </a:lstStyle>
          <a:p>
            <a:pPr>
              <a:defRPr/>
            </a:pPr>
            <a:fld id="{F3CFAF69-12BD-4B8F-9187-88B073136B08}"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b="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b="0">
                <a:latin typeface="+mn-lt"/>
              </a:defRPr>
            </a:lvl1pPr>
          </a:lstStyle>
          <a:p>
            <a:pPr>
              <a:defRPr/>
            </a:pPr>
            <a:fld id="{06E31848-07BF-4101-B248-D6705659BBBB}" type="datetimeFigureOut">
              <a:rPr lang="uk-UA"/>
              <a:pPr>
                <a:defRPr/>
              </a:pPr>
              <a:t>30.01.2019</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b="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b="0">
                <a:latin typeface="+mn-lt"/>
              </a:defRPr>
            </a:lvl1pPr>
          </a:lstStyle>
          <a:p>
            <a:pPr>
              <a:defRPr/>
            </a:pPr>
            <a:fld id="{374878BC-2078-4906-905E-ED7C12F4F8A9}"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lvl1pPr>
              <a:defRPr/>
            </a:lvl1pPr>
          </a:lstStyle>
          <a:p>
            <a:pPr>
              <a:defRPr/>
            </a:pPr>
            <a:fld id="{EECC88CC-4534-4C98-B60F-8A8DA6D88704}" type="datetimeFigureOut">
              <a:rPr lang="uk-UA"/>
              <a:pPr>
                <a:defRPr/>
              </a:pPr>
              <a:t>30.01.2019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D3E3361-F377-4E27-AEDE-4ED7B64FA78B}"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BA6B37C6-28FA-4BC6-9BC3-21D7D8BDC753}" type="datetimeFigureOut">
              <a:rPr lang="uk-UA"/>
              <a:pPr>
                <a:defRPr/>
              </a:pPr>
              <a:t>30.01.2019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A52AFFC1-15F7-4BA9-88C8-B12C829E69A3}"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0D1E638D-7388-4633-88F2-8DCD6DCAC3C5}" type="datetimeFigureOut">
              <a:rPr lang="uk-UA"/>
              <a:pPr>
                <a:defRPr/>
              </a:pPr>
              <a:t>30.01.2019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6F7BA939-33F8-45CD-A302-8403FE53D062}"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2F5D173-60B5-4994-A642-1345236BB4D4}" type="datetimeFigureOut">
              <a:rPr lang="uk-UA"/>
              <a:pPr>
                <a:defRPr/>
              </a:pPr>
              <a:t>30.01.2019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5DF1EAD3-00E0-435B-B720-DFDDBEDFB9A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BA2AE1BD-4AF1-4971-AEEF-6D2DBD258169}" type="datetimeFigureOut">
              <a:rPr lang="uk-UA"/>
              <a:pPr>
                <a:defRPr/>
              </a:pPr>
              <a:t>30.01.2019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B07A9DB5-AB79-46D4-84B4-552B1ECB0B2B}"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3"/>
          <p:cNvSpPr>
            <a:spLocks noGrp="1"/>
          </p:cNvSpPr>
          <p:nvPr>
            <p:ph type="dt" sz="half" idx="10"/>
          </p:nvPr>
        </p:nvSpPr>
        <p:spPr/>
        <p:txBody>
          <a:bodyPr/>
          <a:lstStyle>
            <a:lvl1pPr>
              <a:defRPr/>
            </a:lvl1pPr>
          </a:lstStyle>
          <a:p>
            <a:pPr>
              <a:defRPr/>
            </a:pPr>
            <a:fld id="{8E9862A5-5FB0-4D21-9739-6AB26C5D2023}" type="datetimeFigureOut">
              <a:rPr lang="uk-UA"/>
              <a:pPr>
                <a:defRPr/>
              </a:pPr>
              <a:t>30.01.2019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F7EBD6C8-B734-4BE1-B125-E9B45772BBD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3"/>
          <p:cNvSpPr>
            <a:spLocks noGrp="1"/>
          </p:cNvSpPr>
          <p:nvPr>
            <p:ph type="dt" sz="half" idx="10"/>
          </p:nvPr>
        </p:nvSpPr>
        <p:spPr/>
        <p:txBody>
          <a:bodyPr/>
          <a:lstStyle>
            <a:lvl1pPr>
              <a:defRPr/>
            </a:lvl1pPr>
          </a:lstStyle>
          <a:p>
            <a:pPr>
              <a:defRPr/>
            </a:pPr>
            <a:fld id="{131EFE86-7529-462C-BBF6-8F170BE74FC1}" type="datetimeFigureOut">
              <a:rPr lang="uk-UA"/>
              <a:pPr>
                <a:defRPr/>
              </a:pPr>
              <a:t>30.01.2019</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09A31916-2315-4786-94CC-91DD1B63ED23}"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3"/>
          <p:cNvSpPr>
            <a:spLocks noGrp="1"/>
          </p:cNvSpPr>
          <p:nvPr>
            <p:ph type="dt" sz="half" idx="10"/>
          </p:nvPr>
        </p:nvSpPr>
        <p:spPr/>
        <p:txBody>
          <a:bodyPr/>
          <a:lstStyle>
            <a:lvl1pPr>
              <a:defRPr/>
            </a:lvl1pPr>
          </a:lstStyle>
          <a:p>
            <a:pPr>
              <a:defRPr/>
            </a:pPr>
            <a:fld id="{76CB7D9F-7063-4FCD-8633-4B75CEA5D5E4}" type="datetimeFigureOut">
              <a:rPr lang="uk-UA"/>
              <a:pPr>
                <a:defRPr/>
              </a:pPr>
              <a:t>30.01.2019</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6873065-B53C-4358-9C89-426CF36027E5}"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C08481A9-9C68-4DEB-AB57-B653D94AFEB5}" type="datetimeFigureOut">
              <a:rPr lang="uk-UA"/>
              <a:pPr>
                <a:defRPr/>
              </a:pPr>
              <a:t>30.01.2019</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4FB943B9-FDC6-4060-B742-3BA30B2897B9}"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98BDA15-52FA-46EA-913B-0DF9C4B7ABFE}" type="datetimeFigureOut">
              <a:rPr lang="uk-UA"/>
              <a:pPr>
                <a:defRPr/>
              </a:pPr>
              <a:t>30.01.2019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D25147B4-D408-4206-B14B-A0F0088DC2B7}"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B932916C-2447-40BB-99A7-CE3128CF3E81}" type="datetimeFigureOut">
              <a:rPr lang="uk-UA"/>
              <a:pPr>
                <a:defRPr/>
              </a:pPr>
              <a:t>30.01.2019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DD52652-ECE4-4CA2-9F1F-11B4F65A83F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smtClean="0"/>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b="0">
                <a:solidFill>
                  <a:schemeClr val="tx1">
                    <a:tint val="75000"/>
                  </a:schemeClr>
                </a:solidFill>
                <a:latin typeface="+mn-lt"/>
              </a:defRPr>
            </a:lvl1pPr>
          </a:lstStyle>
          <a:p>
            <a:pPr>
              <a:defRPr/>
            </a:pPr>
            <a:fld id="{B122F8A5-86F0-4D51-B8D6-A3DAA2BCC886}" type="datetimeFigureOut">
              <a:rPr lang="uk-UA"/>
              <a:pPr>
                <a:defRPr/>
              </a:pPr>
              <a:t>30.01.2019</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b="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b="0">
                <a:solidFill>
                  <a:schemeClr val="tx1">
                    <a:tint val="75000"/>
                  </a:schemeClr>
                </a:solidFill>
                <a:latin typeface="+mn-lt"/>
              </a:defRPr>
            </a:lvl1pPr>
          </a:lstStyle>
          <a:p>
            <a:pPr>
              <a:defRPr/>
            </a:pPr>
            <a:fld id="{B6151D5D-5041-4493-881D-DE90271A5566}"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endParaRPr lang="uk-UA" sz="3600" dirty="0" smtClean="0">
                <a:solidFill>
                  <a:schemeClr val="bg1"/>
                </a:solidFill>
                <a:effectLst>
                  <a:outerShdw blurRad="38100" dist="38100" dir="2700000" algn="tl">
                    <a:srgbClr val="000000"/>
                  </a:outerShdw>
                </a:effectLst>
                <a:latin typeface="Tahoma" pitchFamily="34" charset="0"/>
                <a:cs typeface="Tahoma" pitchFamily="34" charset="0"/>
              </a:endParaRPr>
            </a:p>
            <a:p>
              <a:pPr algn="ctr">
                <a:spcAft>
                  <a:spcPts val="1050"/>
                </a:spcAft>
                <a:defRPr/>
              </a:pPr>
              <a:r>
                <a:rPr lang="uk-UA" sz="3600" dirty="0" smtClean="0">
                  <a:solidFill>
                    <a:schemeClr val="bg1"/>
                  </a:solidFill>
                  <a:effectLst>
                    <a:outerShdw blurRad="38100" dist="38100" dir="2700000" algn="tl">
                      <a:srgbClr val="000000"/>
                    </a:outerShdw>
                  </a:effectLst>
                  <a:latin typeface="Tahoma" pitchFamily="34" charset="0"/>
                  <a:cs typeface="Tahoma" pitchFamily="34" charset="0"/>
                </a:rPr>
                <a:t>БУЛІНГ</a:t>
              </a:r>
              <a:r>
                <a:rPr lang="en-US" sz="3600" dirty="0" smtClean="0">
                  <a:solidFill>
                    <a:schemeClr val="bg1"/>
                  </a:solidFill>
                  <a:effectLst>
                    <a:outerShdw blurRad="38100" dist="38100" dir="2700000" algn="tl">
                      <a:srgbClr val="000000"/>
                    </a:outerShdw>
                  </a:effectLst>
                  <a:latin typeface="Tahoma" pitchFamily="34" charset="0"/>
                  <a:cs typeface="Tahoma" pitchFamily="34" charset="0"/>
                </a:rPr>
                <a:t> </a:t>
              </a:r>
              <a:r>
                <a:rPr lang="uk-UA" sz="3600" dirty="0" smtClean="0">
                  <a:solidFill>
                    <a:schemeClr val="bg1"/>
                  </a:solidFill>
                  <a:effectLst>
                    <a:outerShdw blurRad="38100" dist="38100" dir="2700000" algn="tl">
                      <a:srgbClr val="000000"/>
                    </a:outerShdw>
                  </a:effectLst>
                  <a:latin typeface="Tahoma" pitchFamily="34" charset="0"/>
                  <a:cs typeface="Tahoma" pitchFamily="34" charset="0"/>
                </a:rPr>
                <a:t>У ШКІЛЬНОМУ СЕРЕДОВИЩІ</a:t>
              </a:r>
              <a:endParaRPr lang="uk-UA" sz="3600" dirty="0">
                <a:solidFill>
                  <a:schemeClr val="bg1"/>
                </a:solidFill>
                <a:effectLst>
                  <a:outerShdw blurRad="38100" dist="38100" dir="2700000" algn="tl">
                    <a:srgbClr val="000000"/>
                  </a:outerShdw>
                </a:effectLst>
                <a:latin typeface="Tahoma" pitchFamily="34" charset="0"/>
                <a:cs typeface="Tahoma" pitchFamily="34" charset="0"/>
              </a:endParaRPr>
            </a:p>
            <a:p>
              <a:pPr algn="ctr">
                <a:spcAft>
                  <a:spcPts val="1050"/>
                </a:spcAft>
                <a:defRPr/>
              </a:pPr>
              <a:endParaRPr lang="uk-UA" sz="2100" b="0" dirty="0">
                <a:solidFill>
                  <a:srgbClr val="FFFFFF"/>
                </a:solidFill>
                <a:latin typeface="Tahoma" pitchFamily="34" charset="0"/>
                <a:cs typeface="Tahoma" pitchFamily="34" charset="0"/>
              </a:endParaRP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
        <p:nvSpPr>
          <p:cNvPr id="15363" name="TextBox 5"/>
          <p:cNvSpPr txBox="1">
            <a:spLocks noChangeArrowheads="1"/>
          </p:cNvSpPr>
          <p:nvPr/>
        </p:nvSpPr>
        <p:spPr bwMode="auto">
          <a:xfrm>
            <a:off x="4941888" y="4567238"/>
            <a:ext cx="4202112" cy="1620837"/>
          </a:xfrm>
          <a:prstGeom prst="rect">
            <a:avLst/>
          </a:prstGeom>
          <a:solidFill>
            <a:schemeClr val="bg1"/>
          </a:solidFill>
          <a:ln w="9525">
            <a:noFill/>
            <a:miter lim="800000"/>
            <a:headEnd/>
            <a:tailEnd/>
          </a:ln>
        </p:spPr>
        <p:txBody>
          <a:bodyPr lIns="80147" tIns="40074" rIns="80147" bIns="40074">
            <a:spAutoFit/>
          </a:bodyPr>
          <a:lstStyle/>
          <a:p>
            <a:r>
              <a:rPr lang="uk-UA" sz="2000">
                <a:latin typeface="Tahoma" pitchFamily="34" charset="0"/>
                <a:cs typeface="Tahoma" pitchFamily="34" charset="0"/>
              </a:rPr>
              <a:t>Олена Іпатенко,</a:t>
            </a:r>
          </a:p>
          <a:p>
            <a:r>
              <a:rPr lang="uk-UA" sz="2000" b="0">
                <a:latin typeface="Tahoma" pitchFamily="34" charset="0"/>
                <a:cs typeface="Tahoma" pitchFamily="34" charset="0"/>
              </a:rPr>
              <a:t>Регіональний центр з надання</a:t>
            </a:r>
          </a:p>
          <a:p>
            <a:r>
              <a:rPr lang="uk-UA" sz="2000" b="0">
                <a:latin typeface="Tahoma" pitchFamily="34" charset="0"/>
                <a:cs typeface="Tahoma" pitchFamily="34" charset="0"/>
              </a:rPr>
              <a:t>безоплатної вторинної</a:t>
            </a:r>
            <a:br>
              <a:rPr lang="uk-UA" sz="2000" b="0">
                <a:latin typeface="Tahoma" pitchFamily="34" charset="0"/>
                <a:cs typeface="Tahoma" pitchFamily="34" charset="0"/>
              </a:rPr>
            </a:br>
            <a:r>
              <a:rPr lang="uk-UA" sz="2000" b="0">
                <a:latin typeface="Tahoma" pitchFamily="34" charset="0"/>
                <a:cs typeface="Tahoma" pitchFamily="34" charset="0"/>
              </a:rPr>
              <a:t>правової допомоги </a:t>
            </a:r>
          </a:p>
          <a:p>
            <a:r>
              <a:rPr lang="uk-UA" sz="2000" b="0">
                <a:latin typeface="Tahoma" pitchFamily="34" charset="0"/>
                <a:cs typeface="Tahoma" pitchFamily="34" charset="0"/>
              </a:rPr>
              <a:t>у Херсонській області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340768"/>
            <a:ext cx="8172909" cy="5207663"/>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ПОЛОХЛИВА, ВРАЗЛИВА, ЗАМКНУТА, </a:t>
            </a:r>
          </a:p>
          <a:p>
            <a:pPr defTabSz="914239" fontAlgn="auto">
              <a:spcBef>
                <a:spcPts val="0"/>
              </a:spcBef>
              <a:spcAft>
                <a:spcPts val="0"/>
              </a:spcAft>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СОРОМ</a:t>
            </a:r>
            <a:r>
              <a:rPr lang="en-US"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a:t>
            </a: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ЯЗЛИВА, МАЄ НИЗЬКУ САМООЦІНКУ</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ЗАНИЖЕНИЙ АБО ЗАВИЩЕНИЙ РІВЕНЬ ІНТЕЛЕКТУ</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СХИЛЬНА ДО ДЕПРЕСІЇ, ЧАСТІШЕ ЗА ІНШИХ ОДНОЛІТКІВ ДУМАЄ ПРО САМОГУБСТВО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ЧАСТО МАЄ ФІЗИЧНІ ВАДИ (НОСИТЬ ОКУЛЯРИ ЧЕРЕЗ ПОГАНИЙ ЗІР, ПОГАНО ЧУЄ, МАЄ ПОРУШЕННЯ ОПОРНО-РУХОВОГО АПАРАТУ, ЗАЇКАННЯ ТОЩО)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МАЄ ЗОВНІШНІ ОСОБЛИВОСТІ (РУДЕ ВОЛОССЯ, ВЕСНЯНКИ, ВІДСТОВБУРЧЕНІ ВУХА, НЕЗВИЧНА ФОРМА ГОЛОВИ, НАДМІРНА ХУДОРЛЯВІСТЬ ЧИ ПОВНОТА ТОЩО)</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МАЄ НЕДОСТАТНЬО РОЗВИНЕНІ СОЦІАЛЬНІ НАВИЧКИ (ПРОБЛЕМИ У СПІЛКУВАННІ, ВІДСУТНІСТЬ ДОСВІДУ «ЖИТТЯ У КОЛЕКТИВІ»)</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684213" y="1412875"/>
            <a:ext cx="3024187" cy="1295400"/>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ТИПОВА ЖЕРТВА</a:t>
            </a:r>
            <a:endParaRPr lang="ru-RU" sz="2400" b="0">
              <a:solidFill>
                <a:srgbClr val="FFFFFF"/>
              </a:solidFill>
              <a:latin typeface="Tahoma" pitchFamily="34" charset="0"/>
              <a:cs typeface="Tahoma" pitchFamily="34" charset="0"/>
            </a:endParaRPr>
          </a:p>
        </p:txBody>
      </p:sp>
      <p:pic>
        <p:nvPicPr>
          <p:cNvPr id="22543" name="Рисунок 2"/>
          <p:cNvPicPr>
            <a:picLocks noChangeAspect="1"/>
          </p:cNvPicPr>
          <p:nvPr/>
        </p:nvPicPr>
        <p:blipFill>
          <a:blip r:embed="rId3"/>
          <a:srcRect/>
          <a:stretch>
            <a:fillRect/>
          </a:stretch>
        </p:blipFill>
        <p:spPr bwMode="auto">
          <a:xfrm>
            <a:off x="5364163" y="1444625"/>
            <a:ext cx="3236912" cy="2632075"/>
          </a:xfrm>
          <a:prstGeom prst="rect">
            <a:avLst/>
          </a:prstGeom>
          <a:noFill/>
          <a:ln w="9525">
            <a:noFill/>
            <a:miter lim="800000"/>
            <a:headEnd/>
            <a:tailEnd/>
          </a:ln>
        </p:spPr>
      </p:pic>
      <p:cxnSp>
        <p:nvCxnSpPr>
          <p:cNvPr id="13" name="Прямая со стрелкой 12"/>
          <p:cNvCxnSpPr>
            <a:stCxn id="9" idx="3"/>
          </p:cNvCxnSpPr>
          <p:nvPr/>
        </p:nvCxnSpPr>
        <p:spPr>
          <a:xfrm>
            <a:off x="3708400" y="2060575"/>
            <a:ext cx="2159000" cy="504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600"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ВИДИ БУЛІНГУ</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08025" y="2622550"/>
            <a:ext cx="3617913"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a:solidFill>
                  <a:srgbClr val="F2F2F2"/>
                </a:solidFill>
                <a:latin typeface="Tahoma" pitchFamily="34" charset="0"/>
                <a:cs typeface="Tahoma" pitchFamily="34" charset="0"/>
              </a:rPr>
              <a:t>ФІЗИЧНИЙ </a:t>
            </a:r>
          </a:p>
          <a:p>
            <a:pPr algn="ctr">
              <a:defRPr/>
            </a:pPr>
            <a:r>
              <a:rPr lang="uk-UA" sz="2400" b="0">
                <a:solidFill>
                  <a:srgbClr val="F2F2F2"/>
                </a:solidFill>
                <a:latin typeface="Tahoma" pitchFamily="34" charset="0"/>
                <a:cs typeface="Tahoma" pitchFamily="34" charset="0"/>
              </a:rPr>
              <a:t>БУЛІНГ</a:t>
            </a:r>
            <a:endParaRPr lang="ru-RU" sz="2400" b="0">
              <a:solidFill>
                <a:srgbClr val="F2F2F2"/>
              </a:solidFill>
              <a:latin typeface="Tahoma" pitchFamily="34" charset="0"/>
              <a:cs typeface="Tahoma" pitchFamily="34" charset="0"/>
            </a:endParaRPr>
          </a:p>
        </p:txBody>
      </p:sp>
      <p:sp>
        <p:nvSpPr>
          <p:cNvPr id="9" name="Скругленный прямоугольник 8"/>
          <p:cNvSpPr/>
          <p:nvPr/>
        </p:nvSpPr>
        <p:spPr>
          <a:xfrm>
            <a:off x="4859338" y="2622550"/>
            <a:ext cx="3708400" cy="849313"/>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ПСИХОЛОГІЧНИЙ БУЛІНГ</a:t>
            </a:r>
            <a:endParaRPr lang="ru-RU" sz="2400" b="0">
              <a:solidFill>
                <a:srgbClr val="FFFFFF"/>
              </a:solidFill>
              <a:latin typeface="Tahoma" pitchFamily="34" charset="0"/>
              <a:cs typeface="Tahoma" pitchFamily="34" charset="0"/>
            </a:endParaRPr>
          </a:p>
        </p:txBody>
      </p:sp>
      <p:sp>
        <p:nvSpPr>
          <p:cNvPr id="13" name="Скругленный прямоугольник 12"/>
          <p:cNvSpPr/>
          <p:nvPr/>
        </p:nvSpPr>
        <p:spPr>
          <a:xfrm>
            <a:off x="5538788" y="3660775"/>
            <a:ext cx="3008312" cy="72072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вербальний (словесний) булінг</a:t>
            </a:r>
            <a:endParaRPr lang="ru-RU" b="0">
              <a:solidFill>
                <a:srgbClr val="FFFFFF"/>
              </a:solidFill>
              <a:latin typeface="Tahoma" pitchFamily="34" charset="0"/>
              <a:cs typeface="Tahoma" pitchFamily="34" charset="0"/>
            </a:endParaRPr>
          </a:p>
        </p:txBody>
      </p:sp>
      <p:sp>
        <p:nvSpPr>
          <p:cNvPr id="14" name="Скругленный прямоугольник 13"/>
          <p:cNvSpPr/>
          <p:nvPr/>
        </p:nvSpPr>
        <p:spPr>
          <a:xfrm>
            <a:off x="5538788" y="4589463"/>
            <a:ext cx="3028950" cy="719137"/>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соціальний булінг</a:t>
            </a:r>
            <a:endParaRPr lang="ru-RU" b="0">
              <a:solidFill>
                <a:srgbClr val="FFFFFF"/>
              </a:solidFill>
              <a:latin typeface="Tahoma" pitchFamily="34" charset="0"/>
              <a:cs typeface="Tahoma" pitchFamily="34" charset="0"/>
            </a:endParaRPr>
          </a:p>
        </p:txBody>
      </p:sp>
      <p:sp>
        <p:nvSpPr>
          <p:cNvPr id="15" name="Скругленный прямоугольник 14"/>
          <p:cNvSpPr/>
          <p:nvPr/>
        </p:nvSpPr>
        <p:spPr>
          <a:xfrm>
            <a:off x="5549900" y="5546725"/>
            <a:ext cx="3006725" cy="72072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електронний булінг (кібербулінг)</a:t>
            </a:r>
            <a:endParaRPr lang="ru-RU" b="0">
              <a:solidFill>
                <a:srgbClr val="FFFFFF"/>
              </a:solidFill>
              <a:latin typeface="Tahoma" pitchFamily="34" charset="0"/>
              <a:cs typeface="Tahoma" pitchFamily="34" charset="0"/>
            </a:endParaRPr>
          </a:p>
        </p:txBody>
      </p:sp>
      <p:cxnSp>
        <p:nvCxnSpPr>
          <p:cNvPr id="17" name="Прямая соединительная линия 16"/>
          <p:cNvCxnSpPr/>
          <p:nvPr/>
        </p:nvCxnSpPr>
        <p:spPr>
          <a:xfrm>
            <a:off x="4926013" y="3475038"/>
            <a:ext cx="9525" cy="2432050"/>
          </a:xfrm>
          <a:prstGeom prst="line">
            <a:avLst/>
          </a:prstGeom>
          <a:ln>
            <a:solidFill>
              <a:srgbClr val="286E28"/>
            </a:solidFill>
          </a:ln>
        </p:spPr>
        <p:style>
          <a:lnRef idx="1">
            <a:schemeClr val="accent1"/>
          </a:lnRef>
          <a:fillRef idx="0">
            <a:schemeClr val="accent1"/>
          </a:fillRef>
          <a:effectRef idx="0">
            <a:schemeClr val="accent1"/>
          </a:effectRef>
          <a:fontRef idx="minor">
            <a:schemeClr val="tx1"/>
          </a:fontRef>
        </p:style>
      </p:cxnSp>
      <p:sp>
        <p:nvSpPr>
          <p:cNvPr id="18" name="Стрелка вправо 17"/>
          <p:cNvSpPr/>
          <p:nvPr/>
        </p:nvSpPr>
        <p:spPr>
          <a:xfrm>
            <a:off x="4935538" y="3768725"/>
            <a:ext cx="603250"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0" name="Стрелка вправо 19"/>
          <p:cNvSpPr/>
          <p:nvPr/>
        </p:nvSpPr>
        <p:spPr>
          <a:xfrm>
            <a:off x="4929188" y="4654550"/>
            <a:ext cx="595312" cy="520700"/>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1" name="Стрелка вправо 20"/>
          <p:cNvSpPr/>
          <p:nvPr/>
        </p:nvSpPr>
        <p:spPr>
          <a:xfrm>
            <a:off x="4957763" y="5565775"/>
            <a:ext cx="581025" cy="504825"/>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8" name="Скругленный прямоугольник 27"/>
          <p:cNvSpPr/>
          <p:nvPr/>
        </p:nvSpPr>
        <p:spPr>
          <a:xfrm>
            <a:off x="708025" y="5403850"/>
            <a:ext cx="3622675" cy="892175"/>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a:solidFill>
                  <a:srgbClr val="F2F2F2"/>
                </a:solidFill>
                <a:latin typeface="Tahoma" pitchFamily="34" charset="0"/>
                <a:cs typeface="Tahoma" pitchFamily="34" charset="0"/>
              </a:rPr>
              <a:t>ЕКОНОМІЧНИЙ </a:t>
            </a:r>
          </a:p>
          <a:p>
            <a:pPr algn="ctr">
              <a:defRPr/>
            </a:pPr>
            <a:r>
              <a:rPr lang="uk-UA" sz="2400" b="0">
                <a:solidFill>
                  <a:srgbClr val="F2F2F2"/>
                </a:solidFill>
                <a:latin typeface="Tahoma" pitchFamily="34" charset="0"/>
                <a:cs typeface="Tahoma" pitchFamily="34" charset="0"/>
              </a:rPr>
              <a:t>БУЛІНГ</a:t>
            </a:r>
          </a:p>
        </p:txBody>
      </p:sp>
      <p:sp>
        <p:nvSpPr>
          <p:cNvPr id="19" name="Скругленный прямоугольник 18"/>
          <p:cNvSpPr/>
          <p:nvPr/>
        </p:nvSpPr>
        <p:spPr>
          <a:xfrm>
            <a:off x="1343025" y="3641725"/>
            <a:ext cx="2906713" cy="58102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фізичне насильство</a:t>
            </a:r>
            <a:endParaRPr lang="ru-RU" b="0">
              <a:solidFill>
                <a:srgbClr val="FFFFFF"/>
              </a:solidFill>
              <a:latin typeface="Tahoma" pitchFamily="34" charset="0"/>
              <a:cs typeface="Tahoma" pitchFamily="34" charset="0"/>
            </a:endParaRPr>
          </a:p>
        </p:txBody>
      </p:sp>
      <p:sp>
        <p:nvSpPr>
          <p:cNvPr id="22" name="Скругленный прямоугольник 21"/>
          <p:cNvSpPr/>
          <p:nvPr/>
        </p:nvSpPr>
        <p:spPr>
          <a:xfrm>
            <a:off x="1343025" y="4413250"/>
            <a:ext cx="2909888" cy="590550"/>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b="0">
                <a:solidFill>
                  <a:srgbClr val="FFFFFF"/>
                </a:solidFill>
                <a:latin typeface="Tahoma" pitchFamily="34" charset="0"/>
                <a:cs typeface="Tahoma" pitchFamily="34" charset="0"/>
              </a:rPr>
              <a:t>сексуальний булінг</a:t>
            </a:r>
            <a:endParaRPr lang="ru-RU" b="0">
              <a:solidFill>
                <a:srgbClr val="FFFFFF"/>
              </a:solidFill>
              <a:latin typeface="Tahoma" pitchFamily="34" charset="0"/>
              <a:cs typeface="Tahoma" pitchFamily="34" charset="0"/>
            </a:endParaRPr>
          </a:p>
        </p:txBody>
      </p:sp>
      <p:cxnSp>
        <p:nvCxnSpPr>
          <p:cNvPr id="23" name="Прямая соединительная линия 22"/>
          <p:cNvCxnSpPr/>
          <p:nvPr/>
        </p:nvCxnSpPr>
        <p:spPr>
          <a:xfrm>
            <a:off x="728663" y="3452813"/>
            <a:ext cx="4762" cy="1362075"/>
          </a:xfrm>
          <a:prstGeom prst="line">
            <a:avLst/>
          </a:prstGeom>
          <a:ln>
            <a:solidFill>
              <a:srgbClr val="286E28"/>
            </a:solidFill>
          </a:ln>
        </p:spPr>
        <p:style>
          <a:lnRef idx="1">
            <a:schemeClr val="accent1"/>
          </a:lnRef>
          <a:fillRef idx="0">
            <a:schemeClr val="accent1"/>
          </a:fillRef>
          <a:effectRef idx="0">
            <a:schemeClr val="accent1"/>
          </a:effectRef>
          <a:fontRef idx="minor">
            <a:schemeClr val="tx1"/>
          </a:fontRef>
        </p:style>
      </p:cxnSp>
      <p:sp>
        <p:nvSpPr>
          <p:cNvPr id="24" name="Стрелка вправо 23"/>
          <p:cNvSpPr/>
          <p:nvPr/>
        </p:nvSpPr>
        <p:spPr>
          <a:xfrm>
            <a:off x="728663" y="3684588"/>
            <a:ext cx="617537"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
        <p:nvSpPr>
          <p:cNvPr id="25" name="Стрелка вправо 24"/>
          <p:cNvSpPr/>
          <p:nvPr/>
        </p:nvSpPr>
        <p:spPr>
          <a:xfrm>
            <a:off x="752475" y="4445000"/>
            <a:ext cx="571500" cy="503238"/>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458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377237" cy="5457825"/>
          </a:xfrm>
          <a:prstGeom prst="rect">
            <a:avLst/>
          </a:prstGeom>
          <a:solidFill>
            <a:schemeClr val="bg1"/>
          </a:solidFill>
        </p:spPr>
        <p:txBody>
          <a:bodyPr>
            <a:spAutoFit/>
          </a:bodyPr>
          <a:lstStyle/>
          <a:p>
            <a:pPr marL="571500" indent="-571500" algn="just">
              <a:buFont typeface="Wingdings" pitchFamily="2" charset="2"/>
              <a:buChar char="q"/>
              <a:defRPr/>
            </a:pPr>
            <a:r>
              <a:rPr lang="uk-UA" sz="3600">
                <a:latin typeface="Tahoma" pitchFamily="34" charset="0"/>
                <a:cs typeface="Tahoma" pitchFamily="34" charset="0"/>
              </a:rPr>
              <a:t>ФІЗИЧНИЙ </a:t>
            </a:r>
          </a:p>
          <a:p>
            <a:pPr marL="571500" indent="-571500" algn="just">
              <a:defRPr/>
            </a:pPr>
            <a:r>
              <a:rPr lang="uk-UA" sz="3600">
                <a:latin typeface="Tahoma" pitchFamily="34" charset="0"/>
                <a:cs typeface="Tahoma" pitchFamily="34" charset="0"/>
              </a:rPr>
              <a:t>    БУЛІНГ</a:t>
            </a:r>
          </a:p>
          <a:p>
            <a:pPr marL="571500" indent="-571500" algn="just">
              <a:defRPr/>
            </a:pPr>
            <a:r>
              <a:rPr lang="uk-UA" sz="2000">
                <a:latin typeface="Tahoma" pitchFamily="34" charset="0"/>
                <a:cs typeface="Tahoma" pitchFamily="34" charset="0"/>
              </a:rPr>
              <a:t>фізичне залякування, тобто</a:t>
            </a:r>
          </a:p>
          <a:p>
            <a:pPr marL="571500" indent="-571500" algn="just">
              <a:defRPr/>
            </a:pPr>
            <a:r>
              <a:rPr lang="uk-UA" sz="2000">
                <a:latin typeface="Tahoma" pitchFamily="34" charset="0"/>
                <a:cs typeface="Tahoma" pitchFamily="34" charset="0"/>
              </a:rPr>
              <a:t>активні дії, спрямовані на </a:t>
            </a:r>
          </a:p>
          <a:p>
            <a:pPr marL="571500" indent="-571500" algn="just">
              <a:defRPr/>
            </a:pPr>
            <a:r>
              <a:rPr lang="uk-UA" sz="2000">
                <a:latin typeface="Tahoma" pitchFamily="34" charset="0"/>
                <a:cs typeface="Tahoma" pitchFamily="34" charset="0"/>
              </a:rPr>
              <a:t>заподіяння фізичного болю та/або</a:t>
            </a:r>
          </a:p>
          <a:p>
            <a:pPr marL="571500" indent="-571500" algn="just">
              <a:defRPr/>
            </a:pPr>
            <a:r>
              <a:rPr lang="uk-UA" sz="2000">
                <a:latin typeface="Tahoma" pitchFamily="34" charset="0"/>
                <a:cs typeface="Tahoma" pitchFamily="34" charset="0"/>
              </a:rPr>
              <a:t>тілесних ушкоджень (дотики, </a:t>
            </a:r>
          </a:p>
          <a:p>
            <a:pPr marL="571500" indent="-571500" algn="just">
              <a:defRPr/>
            </a:pPr>
            <a:r>
              <a:rPr lang="uk-UA" sz="2000">
                <a:latin typeface="Tahoma" pitchFamily="34" charset="0"/>
                <a:cs typeface="Tahoma" pitchFamily="34" charset="0"/>
              </a:rPr>
              <a:t>штовхання, стусани, удари, побої,</a:t>
            </a:r>
          </a:p>
          <a:p>
            <a:pPr marL="571500" indent="-571500" algn="just">
              <a:defRPr/>
            </a:pPr>
            <a:r>
              <a:rPr lang="uk-UA" sz="2000">
                <a:latin typeface="Tahoma" pitchFamily="34" charset="0"/>
                <a:cs typeface="Tahoma" pitchFamily="34" charset="0"/>
              </a:rPr>
              <a:t>дії сексуального характеру тощо)</a:t>
            </a:r>
          </a:p>
          <a:p>
            <a:pPr marL="571500" indent="-571500" algn="just">
              <a:defRPr/>
            </a:pPr>
            <a:endParaRPr lang="uk-UA" sz="2000">
              <a:latin typeface="Tahoma" pitchFamily="34" charset="0"/>
              <a:cs typeface="Tahoma" pitchFamily="34" charset="0"/>
            </a:endParaRPr>
          </a:p>
          <a:p>
            <a:pPr marL="571500" indent="-571500" algn="just">
              <a:defRPr/>
            </a:pPr>
            <a:r>
              <a:rPr lang="uk-UA" sz="2000">
                <a:effectLst>
                  <a:outerShdw blurRad="38100" dist="38100" dir="2700000" algn="tl">
                    <a:srgbClr val="C0C0C0"/>
                  </a:outerShdw>
                </a:effectLst>
                <a:latin typeface="Tahoma" pitchFamily="34" charset="0"/>
                <a:cs typeface="Tahoma" pitchFamily="34" charset="0"/>
              </a:rPr>
              <a:t>Форми вияву:</a:t>
            </a:r>
          </a:p>
          <a:p>
            <a:pPr marL="571500" indent="-571500" algn="just">
              <a:buFont typeface="Wingdings" pitchFamily="2" charset="2"/>
              <a:buChar char="§"/>
              <a:defRPr/>
            </a:pPr>
            <a:r>
              <a:rPr lang="uk-UA" sz="2000">
                <a:latin typeface="Tahoma" pitchFamily="34" charset="0"/>
                <a:cs typeface="Tahoma" pitchFamily="34" charset="0"/>
              </a:rPr>
              <a:t>фізичне насильство (штовхання, підніжки зачіпання, стусани, ляпаси, побиття, нанесення тілесних ушкоджень тощо)</a:t>
            </a:r>
          </a:p>
          <a:p>
            <a:pPr marL="571500" indent="-571500" algn="just">
              <a:buFont typeface="Wingdings" pitchFamily="2" charset="2"/>
              <a:buChar char="§"/>
              <a:defRPr/>
            </a:pPr>
            <a:r>
              <a:rPr lang="uk-UA" sz="2000">
                <a:latin typeface="Tahoma" pitchFamily="34" charset="0"/>
                <a:cs typeface="Tahoma" pitchFamily="34" charset="0"/>
              </a:rPr>
              <a:t>сексуальний булінг (зйомки у роздягальні, сексуальні домагання тощо)</a:t>
            </a:r>
          </a:p>
          <a:p>
            <a:pPr marL="571500" indent="-571500" algn="just">
              <a:defRPr/>
            </a:pPr>
            <a:endParaRPr lang="ru-RU" sz="2000">
              <a:latin typeface="Tahoma" pitchFamily="34" charset="0"/>
              <a:cs typeface="Tahoma" pitchFamily="34" charset="0"/>
            </a:endParaRPr>
          </a:p>
        </p:txBody>
      </p:sp>
      <p:pic>
        <p:nvPicPr>
          <p:cNvPr id="24590" name="Рисунок 11"/>
          <p:cNvPicPr>
            <a:picLocks noChangeAspect="1"/>
          </p:cNvPicPr>
          <p:nvPr/>
        </p:nvPicPr>
        <p:blipFill>
          <a:blip r:embed="rId3"/>
          <a:srcRect/>
          <a:stretch>
            <a:fillRect/>
          </a:stretch>
        </p:blipFill>
        <p:spPr bwMode="auto">
          <a:xfrm>
            <a:off x="5727700" y="1385888"/>
            <a:ext cx="3240088" cy="2835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560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5613" name="Прямокутник 1"/>
          <p:cNvSpPr>
            <a:spLocks noChangeArrowheads="1"/>
          </p:cNvSpPr>
          <p:nvPr/>
        </p:nvSpPr>
        <p:spPr bwMode="auto">
          <a:xfrm>
            <a:off x="611188" y="1292225"/>
            <a:ext cx="8377237" cy="3324225"/>
          </a:xfrm>
          <a:prstGeom prst="rect">
            <a:avLst/>
          </a:prstGeom>
          <a:solidFill>
            <a:schemeClr val="bg1"/>
          </a:solidFill>
          <a:ln w="9525">
            <a:noFill/>
            <a:miter lim="800000"/>
            <a:headEnd/>
            <a:tailEnd/>
          </a:ln>
        </p:spPr>
        <p:txBody>
          <a:bodyPr>
            <a:spAutoFit/>
          </a:bodyPr>
          <a:lstStyle/>
          <a:p>
            <a:pPr marL="571500" indent="-571500" algn="just">
              <a:buFont typeface="Wingdings" pitchFamily="2" charset="2"/>
              <a:buChar char="q"/>
            </a:pPr>
            <a:r>
              <a:rPr lang="uk-UA" sz="3600">
                <a:latin typeface="Tahoma" pitchFamily="34" charset="0"/>
                <a:cs typeface="Tahoma" pitchFamily="34" charset="0"/>
              </a:rPr>
              <a:t>ЕКОНОМІЧНИЙ </a:t>
            </a:r>
          </a:p>
          <a:p>
            <a:pPr marL="571500" indent="-571500" algn="just"/>
            <a:r>
              <a:rPr lang="uk-UA" sz="3600">
                <a:latin typeface="Tahoma" pitchFamily="34" charset="0"/>
                <a:cs typeface="Tahoma" pitchFamily="34" charset="0"/>
              </a:rPr>
              <a:t>    БУЛІНГ</a:t>
            </a:r>
          </a:p>
          <a:p>
            <a:pPr marL="571500" indent="-571500" algn="just"/>
            <a:endParaRPr lang="uk-UA" sz="2000">
              <a:latin typeface="Tahoma" pitchFamily="34" charset="0"/>
              <a:cs typeface="Tahoma" pitchFamily="34" charset="0"/>
            </a:endParaRPr>
          </a:p>
          <a:p>
            <a:pPr marL="571500" indent="-571500" algn="just"/>
            <a:r>
              <a:rPr lang="uk-UA" sz="2000">
                <a:latin typeface="Tahoma" pitchFamily="34" charset="0"/>
                <a:cs typeface="Tahoma" pitchFamily="34" charset="0"/>
              </a:rPr>
              <a:t>крадіжки, пошкодження одягу </a:t>
            </a:r>
          </a:p>
          <a:p>
            <a:pPr marL="571500" indent="-571500" algn="just"/>
            <a:r>
              <a:rPr lang="uk-UA" sz="2000">
                <a:latin typeface="Tahoma" pitchFamily="34" charset="0"/>
                <a:cs typeface="Tahoma" pitchFamily="34" charset="0"/>
              </a:rPr>
              <a:t>та будь-яких інших речей </a:t>
            </a:r>
          </a:p>
          <a:p>
            <a:pPr marL="571500" indent="-571500" algn="just"/>
            <a:r>
              <a:rPr lang="uk-UA" sz="2000">
                <a:latin typeface="Tahoma" pitchFamily="34" charset="0"/>
                <a:cs typeface="Tahoma" pitchFamily="34" charset="0"/>
              </a:rPr>
              <a:t>жертви, вимагання грошей, </a:t>
            </a:r>
          </a:p>
          <a:p>
            <a:pPr marL="571500" indent="-571500" algn="just"/>
            <a:r>
              <a:rPr lang="uk-UA" sz="2000">
                <a:latin typeface="Tahoma" pitchFamily="34" charset="0"/>
                <a:cs typeface="Tahoma" pitchFamily="34" charset="0"/>
              </a:rPr>
              <a:t>цінностей, відбирання їжі,</a:t>
            </a:r>
          </a:p>
          <a:p>
            <a:pPr marL="571500" indent="-571500" algn="just"/>
            <a:r>
              <a:rPr lang="uk-UA" sz="2000">
                <a:latin typeface="Tahoma" pitchFamily="34" charset="0"/>
                <a:cs typeface="Tahoma" pitchFamily="34" charset="0"/>
              </a:rPr>
              <a:t>будь-якого майна  жертви тощо</a:t>
            </a:r>
          </a:p>
          <a:p>
            <a:pPr marL="571500" indent="-571500" algn="just"/>
            <a:endParaRPr lang="ru-RU" sz="2000">
              <a:latin typeface="Tahoma" pitchFamily="34" charset="0"/>
              <a:cs typeface="Tahoma" pitchFamily="34" charset="0"/>
            </a:endParaRPr>
          </a:p>
        </p:txBody>
      </p:sp>
      <p:pic>
        <p:nvPicPr>
          <p:cNvPr id="25614" name="Рисунок 8"/>
          <p:cNvPicPr>
            <a:picLocks noChangeAspect="1"/>
          </p:cNvPicPr>
          <p:nvPr/>
        </p:nvPicPr>
        <p:blipFill>
          <a:blip r:embed="rId3"/>
          <a:srcRect/>
          <a:stretch>
            <a:fillRect/>
          </a:stretch>
        </p:blipFill>
        <p:spPr bwMode="auto">
          <a:xfrm>
            <a:off x="5364163" y="1506538"/>
            <a:ext cx="3451225" cy="2786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662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377237" cy="4848225"/>
          </a:xfrm>
          <a:prstGeom prst="rect">
            <a:avLst/>
          </a:prstGeom>
          <a:solidFill>
            <a:schemeClr val="bg1"/>
          </a:solidFill>
        </p:spPr>
        <p:txBody>
          <a:bodyPr>
            <a:spAutoFit/>
          </a:bodyPr>
          <a:lstStyle/>
          <a:p>
            <a:pPr marL="571500" indent="-571500" algn="just">
              <a:buFont typeface="Wingdings" pitchFamily="2" charset="2"/>
              <a:buChar char="q"/>
              <a:defRPr/>
            </a:pPr>
            <a:r>
              <a:rPr lang="uk-UA" sz="3600">
                <a:latin typeface="Tahoma" pitchFamily="34" charset="0"/>
                <a:cs typeface="Tahoma" pitchFamily="34" charset="0"/>
              </a:rPr>
              <a:t>ПСИХОЛОГІЧНИЙ</a:t>
            </a:r>
          </a:p>
          <a:p>
            <a:pPr marL="571500" indent="-571500" algn="just">
              <a:defRPr/>
            </a:pPr>
            <a:r>
              <a:rPr lang="uk-UA" sz="3600">
                <a:latin typeface="Tahoma" pitchFamily="34" charset="0"/>
                <a:cs typeface="Tahoma" pitchFamily="34" charset="0"/>
              </a:rPr>
              <a:t>  БУЛІНГ</a:t>
            </a:r>
          </a:p>
          <a:p>
            <a:pPr marL="571500" indent="-571500" algn="just">
              <a:defRPr/>
            </a:pPr>
            <a:endParaRPr lang="uk-UA" sz="2000">
              <a:latin typeface="Tahoma" pitchFamily="34" charset="0"/>
              <a:cs typeface="Tahoma" pitchFamily="34" charset="0"/>
            </a:endParaRPr>
          </a:p>
          <a:p>
            <a:pPr marL="571500" indent="-571500" algn="just">
              <a:defRPr/>
            </a:pPr>
            <a:r>
              <a:rPr lang="uk-UA" sz="2000">
                <a:latin typeface="Tahoma" pitchFamily="34" charset="0"/>
                <a:cs typeface="Tahoma" pitchFamily="34" charset="0"/>
              </a:rPr>
              <a:t>насильство, пов</a:t>
            </a:r>
            <a:r>
              <a:rPr lang="en-US" sz="2000">
                <a:latin typeface="Tahoma" pitchFamily="34" charset="0"/>
                <a:cs typeface="Tahoma" pitchFamily="34" charset="0"/>
              </a:rPr>
              <a:t>’</a:t>
            </a:r>
            <a:r>
              <a:rPr lang="uk-UA" sz="2000">
                <a:latin typeface="Tahoma" pitchFamily="34" charset="0"/>
                <a:cs typeface="Tahoma" pitchFamily="34" charset="0"/>
              </a:rPr>
              <a:t>язане з дією на </a:t>
            </a:r>
          </a:p>
          <a:p>
            <a:pPr marL="571500" indent="-571500" algn="just">
              <a:defRPr/>
            </a:pPr>
            <a:r>
              <a:rPr lang="uk-UA" sz="2000">
                <a:latin typeface="Tahoma" pitchFamily="34" charset="0"/>
                <a:cs typeface="Tahoma" pitchFamily="34" charset="0"/>
              </a:rPr>
              <a:t>психіку, що завдає психологічну</a:t>
            </a:r>
          </a:p>
          <a:p>
            <a:pPr marL="571500" indent="-571500" algn="just">
              <a:defRPr/>
            </a:pPr>
            <a:r>
              <a:rPr lang="uk-UA" sz="2000">
                <a:latin typeface="Tahoma" pitchFamily="34" charset="0"/>
                <a:cs typeface="Tahoma" pitchFamily="34" charset="0"/>
              </a:rPr>
              <a:t>травму, шляхом словесних образ </a:t>
            </a:r>
          </a:p>
          <a:p>
            <a:pPr marL="571500" indent="-571500" algn="just">
              <a:defRPr/>
            </a:pPr>
            <a:r>
              <a:rPr lang="uk-UA" sz="2000">
                <a:latin typeface="Tahoma" pitchFamily="34" charset="0"/>
                <a:cs typeface="Tahoma" pitchFamily="34" charset="0"/>
              </a:rPr>
              <a:t>або погроз, переслідування,</a:t>
            </a:r>
          </a:p>
          <a:p>
            <a:pPr marL="571500" indent="-571500" algn="just">
              <a:defRPr/>
            </a:pPr>
            <a:r>
              <a:rPr lang="uk-UA" sz="2000">
                <a:latin typeface="Tahoma" pitchFamily="34" charset="0"/>
                <a:cs typeface="Tahoma" pitchFamily="34" charset="0"/>
              </a:rPr>
              <a:t>залякування тощо, якими навмисно заподіюється вольова</a:t>
            </a:r>
          </a:p>
          <a:p>
            <a:pPr marL="571500" indent="-571500" algn="just">
              <a:defRPr/>
            </a:pPr>
            <a:r>
              <a:rPr lang="uk-UA" sz="2000">
                <a:latin typeface="Tahoma" pitchFamily="34" charset="0"/>
                <a:cs typeface="Tahoma" pitchFamily="34" charset="0"/>
              </a:rPr>
              <a:t>та емоційна невпевненість</a:t>
            </a:r>
          </a:p>
          <a:p>
            <a:pPr marL="571500" indent="-571500" algn="just">
              <a:defRPr/>
            </a:pPr>
            <a:endParaRPr lang="uk-UA" sz="2000">
              <a:latin typeface="Tahoma" pitchFamily="34" charset="0"/>
              <a:cs typeface="Tahoma" pitchFamily="34" charset="0"/>
            </a:endParaRPr>
          </a:p>
          <a:p>
            <a:pPr marL="571500" indent="-571500" algn="just">
              <a:defRPr/>
            </a:pPr>
            <a:r>
              <a:rPr lang="uk-UA" sz="2000">
                <a:effectLst>
                  <a:outerShdw blurRad="38100" dist="38100" dir="2700000" algn="tl">
                    <a:srgbClr val="C0C0C0"/>
                  </a:outerShdw>
                </a:effectLst>
                <a:latin typeface="Tahoma" pitchFamily="34" charset="0"/>
                <a:cs typeface="Tahoma" pitchFamily="34" charset="0"/>
              </a:rPr>
              <a:t>Форми вияву:</a:t>
            </a:r>
          </a:p>
          <a:p>
            <a:pPr marL="571500" indent="-571500" algn="just">
              <a:buFont typeface="Wingdings" pitchFamily="2" charset="2"/>
              <a:buChar char="§"/>
              <a:defRPr/>
            </a:pPr>
            <a:r>
              <a:rPr lang="uk-UA" sz="2000">
                <a:latin typeface="Tahoma" pitchFamily="34" charset="0"/>
                <a:cs typeface="Tahoma" pitchFamily="34" charset="0"/>
              </a:rPr>
              <a:t>вербальний булінг</a:t>
            </a:r>
          </a:p>
          <a:p>
            <a:pPr marL="571500" indent="-571500" algn="just">
              <a:buFont typeface="Wingdings" pitchFamily="2" charset="2"/>
              <a:buChar char="§"/>
              <a:defRPr/>
            </a:pPr>
            <a:r>
              <a:rPr lang="uk-UA" sz="2000">
                <a:latin typeface="Tahoma" pitchFamily="34" charset="0"/>
                <a:cs typeface="Tahoma" pitchFamily="34" charset="0"/>
              </a:rPr>
              <a:t>соціальний булінг</a:t>
            </a:r>
          </a:p>
          <a:p>
            <a:pPr marL="571500" indent="-571500" algn="just">
              <a:buFont typeface="Wingdings" pitchFamily="2" charset="2"/>
              <a:buChar char="§"/>
              <a:defRPr/>
            </a:pPr>
            <a:r>
              <a:rPr lang="uk-UA" sz="2000">
                <a:latin typeface="Tahoma" pitchFamily="34" charset="0"/>
                <a:cs typeface="Tahoma" pitchFamily="34" charset="0"/>
              </a:rPr>
              <a:t>кібербулінг</a:t>
            </a:r>
            <a:endParaRPr lang="ru-RU" sz="2000">
              <a:latin typeface="Tahoma" pitchFamily="34" charset="0"/>
              <a:cs typeface="Tahoma" pitchFamily="34" charset="0"/>
            </a:endParaRPr>
          </a:p>
        </p:txBody>
      </p:sp>
      <p:pic>
        <p:nvPicPr>
          <p:cNvPr id="26638" name="Рисунок 2"/>
          <p:cNvPicPr>
            <a:picLocks noChangeAspect="1"/>
          </p:cNvPicPr>
          <p:nvPr/>
        </p:nvPicPr>
        <p:blipFill>
          <a:blip r:embed="rId3"/>
          <a:srcRect/>
          <a:stretch>
            <a:fillRect/>
          </a:stretch>
        </p:blipFill>
        <p:spPr bwMode="auto">
          <a:xfrm>
            <a:off x="5580063" y="1460500"/>
            <a:ext cx="3313112" cy="2473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765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7661" name="Прямокутник 1"/>
          <p:cNvSpPr>
            <a:spLocks noChangeArrowheads="1"/>
          </p:cNvSpPr>
          <p:nvPr/>
        </p:nvSpPr>
        <p:spPr bwMode="auto">
          <a:xfrm>
            <a:off x="490538" y="1412875"/>
            <a:ext cx="8461375" cy="5153025"/>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ВЕРБАЛЬНИЙ </a:t>
            </a:r>
          </a:p>
          <a:p>
            <a:pPr algn="just"/>
            <a:r>
              <a:rPr lang="uk-UA" sz="3600">
                <a:latin typeface="Tahoma" pitchFamily="34" charset="0"/>
                <a:cs typeface="Tahoma" pitchFamily="34" charset="0"/>
              </a:rPr>
              <a:t>  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спрямовані на завдання</a:t>
            </a:r>
          </a:p>
          <a:p>
            <a:pPr algn="just"/>
            <a:r>
              <a:rPr lang="uk-UA" sz="2000">
                <a:latin typeface="Tahoma" pitchFamily="34" charset="0"/>
                <a:cs typeface="Tahoma" pitchFamily="34" charset="0"/>
              </a:rPr>
              <a:t>психологічної травми за допомогою</a:t>
            </a:r>
          </a:p>
          <a:p>
            <a:pPr algn="just"/>
            <a:r>
              <a:rPr lang="uk-UA" sz="2000">
                <a:latin typeface="Tahoma" pitchFamily="34" charset="0"/>
                <a:cs typeface="Tahoma" pitchFamily="34" charset="0"/>
              </a:rPr>
              <a:t>словесних висловлювань, якими </a:t>
            </a:r>
          </a:p>
          <a:p>
            <a:pPr algn="just"/>
            <a:r>
              <a:rPr lang="uk-UA" sz="2000">
                <a:latin typeface="Tahoma" pitchFamily="34" charset="0"/>
                <a:cs typeface="Tahoma" pitchFamily="34" charset="0"/>
              </a:rPr>
              <a:t>навмисно заподіюється емоційна</a:t>
            </a:r>
          </a:p>
          <a:p>
            <a:pPr algn="just"/>
            <a:r>
              <a:rPr lang="uk-UA" sz="2000">
                <a:latin typeface="Tahoma" pitchFamily="34" charset="0"/>
                <a:cs typeface="Tahoma" pitchFamily="34" charset="0"/>
              </a:rPr>
              <a:t>невпевненість (обзивання, глузування, залякування,</a:t>
            </a:r>
          </a:p>
          <a:p>
            <a:pPr algn="just"/>
            <a:r>
              <a:rPr lang="uk-UA" sz="2000">
                <a:latin typeface="Tahoma" pitchFamily="34" charset="0"/>
                <a:cs typeface="Tahoma" pitchFamily="34" charset="0"/>
              </a:rPr>
              <a:t>жорстокі висловлювання, висловлювання, які принижують </a:t>
            </a:r>
          </a:p>
          <a:p>
            <a:pPr algn="just"/>
            <a:r>
              <a:rPr lang="uk-UA" sz="2000">
                <a:latin typeface="Tahoma" pitchFamily="34" charset="0"/>
                <a:cs typeface="Tahoma" pitchFamily="34" charset="0"/>
              </a:rPr>
              <a:t>честь, гідність, якими ображається стать, раса, сексуальна     </a:t>
            </a:r>
          </a:p>
          <a:p>
            <a:pPr algn="just"/>
            <a:r>
              <a:rPr lang="uk-UA" sz="2000">
                <a:latin typeface="Tahoma" pitchFamily="34" charset="0"/>
                <a:cs typeface="Tahoma" pitchFamily="34" charset="0"/>
              </a:rPr>
              <a:t>орієнтація, погрози тощо)</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7662" name="Рисунок 7"/>
          <p:cNvPicPr>
            <a:picLocks noChangeAspect="1"/>
          </p:cNvPicPr>
          <p:nvPr/>
        </p:nvPicPr>
        <p:blipFill>
          <a:blip r:embed="rId3"/>
          <a:srcRect/>
          <a:stretch>
            <a:fillRect/>
          </a:stretch>
        </p:blipFill>
        <p:spPr bwMode="auto">
          <a:xfrm>
            <a:off x="5727700" y="1557338"/>
            <a:ext cx="3260725" cy="2519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867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8685" name="Прямокутник 1"/>
          <p:cNvSpPr>
            <a:spLocks noChangeArrowheads="1"/>
          </p:cNvSpPr>
          <p:nvPr/>
        </p:nvSpPr>
        <p:spPr bwMode="auto">
          <a:xfrm>
            <a:off x="611188" y="1292225"/>
            <a:ext cx="8461375" cy="4848225"/>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СОЦІАЛЬНИЙ </a:t>
            </a:r>
          </a:p>
          <a:p>
            <a:pPr algn="just"/>
            <a:r>
              <a:rPr lang="uk-UA" sz="3600">
                <a:latin typeface="Tahoma" pitchFamily="34" charset="0"/>
                <a:cs typeface="Tahoma" pitchFamily="34" charset="0"/>
              </a:rPr>
              <a:t>  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які полягають у </a:t>
            </a:r>
          </a:p>
          <a:p>
            <a:pPr algn="just"/>
            <a:r>
              <a:rPr lang="uk-UA" sz="2000">
                <a:latin typeface="Tahoma" pitchFamily="34" charset="0"/>
                <a:cs typeface="Tahoma" pitchFamily="34" charset="0"/>
              </a:rPr>
              <a:t>залякуванні з застосуванням</a:t>
            </a:r>
          </a:p>
          <a:p>
            <a:pPr algn="just"/>
            <a:r>
              <a:rPr lang="uk-UA" sz="2000">
                <a:latin typeface="Tahoma" pitchFamily="34" charset="0"/>
                <a:cs typeface="Tahoma" pitchFamily="34" charset="0"/>
              </a:rPr>
              <a:t>тактики ізоляції (ігнорування, </a:t>
            </a:r>
          </a:p>
          <a:p>
            <a:pPr algn="just"/>
            <a:r>
              <a:rPr lang="uk-UA" sz="2000">
                <a:latin typeface="Tahoma" pitchFamily="34" charset="0"/>
                <a:cs typeface="Tahoma" pitchFamily="34" charset="0"/>
              </a:rPr>
              <a:t>відмова у спілкуванні, бойкот,</a:t>
            </a:r>
          </a:p>
          <a:p>
            <a:pPr algn="just"/>
            <a:r>
              <a:rPr lang="uk-UA" sz="2000">
                <a:latin typeface="Tahoma" pitchFamily="34" charset="0"/>
                <a:cs typeface="Tahoma" pitchFamily="34" charset="0"/>
              </a:rPr>
              <a:t>розповсюдження пліток тощо).</a:t>
            </a:r>
          </a:p>
          <a:p>
            <a:pPr algn="just"/>
            <a:r>
              <a:rPr lang="uk-UA" sz="2000">
                <a:latin typeface="Tahoma" pitchFamily="34" charset="0"/>
                <a:cs typeface="Tahoma" pitchFamily="34" charset="0"/>
              </a:rPr>
              <a:t>Такий вид булінгу спрямований на «соціальне видалення»</a:t>
            </a:r>
          </a:p>
          <a:p>
            <a:pPr algn="just"/>
            <a:r>
              <a:rPr lang="uk-UA" sz="2000">
                <a:latin typeface="Tahoma" pitchFamily="34" charset="0"/>
                <a:cs typeface="Tahoma" pitchFamily="34" charset="0"/>
              </a:rPr>
              <a:t>жертви з колективу, переведення її у статус «білої ворони»</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8686" name="Рисунок 7"/>
          <p:cNvPicPr>
            <a:picLocks noChangeAspect="1"/>
          </p:cNvPicPr>
          <p:nvPr/>
        </p:nvPicPr>
        <p:blipFill>
          <a:blip r:embed="rId3"/>
          <a:srcRect/>
          <a:stretch>
            <a:fillRect/>
          </a:stretch>
        </p:blipFill>
        <p:spPr bwMode="auto">
          <a:xfrm>
            <a:off x="5219700" y="1397000"/>
            <a:ext cx="3768725" cy="2824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970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9709" name="Прямокутник 1"/>
          <p:cNvSpPr>
            <a:spLocks noChangeArrowheads="1"/>
          </p:cNvSpPr>
          <p:nvPr/>
        </p:nvSpPr>
        <p:spPr bwMode="auto">
          <a:xfrm>
            <a:off x="611188" y="1292225"/>
            <a:ext cx="8461375" cy="5092700"/>
          </a:xfrm>
          <a:prstGeom prst="rect">
            <a:avLst/>
          </a:prstGeom>
          <a:solidFill>
            <a:schemeClr val="bg1"/>
          </a:solidFill>
          <a:ln w="9525">
            <a:noFill/>
            <a:miter lim="800000"/>
            <a:headEnd/>
            <a:tailEnd/>
          </a:ln>
        </p:spPr>
        <p:txBody>
          <a:bodyPr>
            <a:spAutoFit/>
          </a:bodyPr>
          <a:lstStyle/>
          <a:p>
            <a:pPr algn="just"/>
            <a:r>
              <a:rPr lang="uk-UA" sz="3600">
                <a:latin typeface="Tahoma" pitchFamily="34" charset="0"/>
                <a:cs typeface="Tahoma" pitchFamily="34" charset="0"/>
              </a:rPr>
              <a:t>  ЕЛЕКТРОННИЙ </a:t>
            </a:r>
          </a:p>
          <a:p>
            <a:pPr algn="just"/>
            <a:r>
              <a:rPr lang="uk-UA" sz="3600">
                <a:latin typeface="Tahoma" pitchFamily="34" charset="0"/>
                <a:cs typeface="Tahoma" pitchFamily="34" charset="0"/>
              </a:rPr>
              <a:t>  БУЛІНГ</a:t>
            </a:r>
          </a:p>
          <a:p>
            <a:pPr algn="just"/>
            <a:r>
              <a:rPr lang="uk-UA" sz="3600">
                <a:latin typeface="Tahoma" pitchFamily="34" charset="0"/>
                <a:cs typeface="Tahoma" pitchFamily="34" charset="0"/>
              </a:rPr>
              <a:t>  (КІБЕРБУЛІНГ)</a:t>
            </a:r>
          </a:p>
          <a:p>
            <a:pPr algn="just"/>
            <a:endParaRPr lang="uk-UA" sz="2000">
              <a:latin typeface="Tahoma" pitchFamily="34" charset="0"/>
              <a:cs typeface="Tahoma" pitchFamily="34" charset="0"/>
            </a:endParaRPr>
          </a:p>
          <a:p>
            <a:pPr algn="just"/>
            <a:r>
              <a:rPr lang="uk-UA" sz="2000">
                <a:latin typeface="Tahoma" pitchFamily="34" charset="0"/>
                <a:cs typeface="Tahoma" pitchFamily="34" charset="0"/>
              </a:rPr>
              <a:t>активні дії, спрямовані на завдання </a:t>
            </a:r>
          </a:p>
          <a:p>
            <a:pPr algn="just"/>
            <a:r>
              <a:rPr lang="uk-UA" sz="2000">
                <a:latin typeface="Tahoma" pitchFamily="34" charset="0"/>
                <a:cs typeface="Tahoma" pitchFamily="34" charset="0"/>
              </a:rPr>
              <a:t>психологічної травми шляхом </a:t>
            </a:r>
          </a:p>
          <a:p>
            <a:pPr algn="just"/>
            <a:r>
              <a:rPr lang="uk-UA" sz="2000">
                <a:latin typeface="Tahoma" pitchFamily="34" charset="0"/>
                <a:cs typeface="Tahoma" pitchFamily="34" charset="0"/>
              </a:rPr>
              <a:t>приниження за допомогою мобільних телефонів, мережі</a:t>
            </a:r>
          </a:p>
          <a:p>
            <a:pPr algn="just"/>
            <a:r>
              <a:rPr lang="uk-UA" sz="2000">
                <a:latin typeface="Tahoma" pitchFamily="34" charset="0"/>
                <a:cs typeface="Tahoma" pitchFamily="34" charset="0"/>
              </a:rPr>
              <a:t>Інтернет, інших електронних пристроїв (знімання на відео     </a:t>
            </a:r>
          </a:p>
          <a:p>
            <a:pPr algn="just"/>
            <a:r>
              <a:rPr lang="uk-UA" sz="2000">
                <a:latin typeface="Tahoma" pitchFamily="34" charset="0"/>
                <a:cs typeface="Tahoma" pitchFamily="34" charset="0"/>
              </a:rPr>
              <a:t>бійок чи інших принижень, цькування через соціальні   </a:t>
            </a:r>
          </a:p>
          <a:p>
            <a:pPr algn="just"/>
            <a:r>
              <a:rPr lang="uk-UA" sz="2000">
                <a:latin typeface="Tahoma" pitchFamily="34" charset="0"/>
                <a:cs typeface="Tahoma" pitchFamily="34" charset="0"/>
              </a:rPr>
              <a:t>мережі тощо). </a:t>
            </a: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uk-UA" sz="2000">
              <a:latin typeface="Tahoma" pitchFamily="34" charset="0"/>
              <a:cs typeface="Tahoma" pitchFamily="34" charset="0"/>
            </a:endParaRPr>
          </a:p>
          <a:p>
            <a:pPr algn="just"/>
            <a:endParaRPr lang="ru-RU" sz="2000">
              <a:latin typeface="Tahoma" pitchFamily="34" charset="0"/>
              <a:cs typeface="Tahoma" pitchFamily="34" charset="0"/>
            </a:endParaRPr>
          </a:p>
        </p:txBody>
      </p:sp>
      <p:pic>
        <p:nvPicPr>
          <p:cNvPr id="29710" name="Рисунок 10"/>
          <p:cNvPicPr>
            <a:picLocks noChangeAspect="1"/>
          </p:cNvPicPr>
          <p:nvPr/>
        </p:nvPicPr>
        <p:blipFill>
          <a:blip r:embed="rId3"/>
          <a:srcRect/>
          <a:stretch>
            <a:fillRect/>
          </a:stretch>
        </p:blipFill>
        <p:spPr bwMode="auto">
          <a:xfrm>
            <a:off x="5867400" y="1374775"/>
            <a:ext cx="3121025" cy="2486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072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62979"/>
          </a:xfrm>
          <a:prstGeom prst="rect">
            <a:avLst/>
          </a:prstGeom>
          <a:solidFill>
            <a:schemeClr val="accent3"/>
          </a:solidFill>
        </p:spPr>
        <p:txBody>
          <a:bodyPr>
            <a:spAutoFit/>
          </a:bodyPr>
          <a:lstStyle/>
          <a:p>
            <a:pPr algn="ctr">
              <a:defRPr/>
            </a:pP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ЗАКОН </a:t>
            </a:r>
            <a:r>
              <a:rPr lang="uk-UA" sz="3200" dirty="0">
                <a:solidFill>
                  <a:schemeClr val="bg1"/>
                </a:solidFill>
                <a:effectLst>
                  <a:outerShdw blurRad="38100" dist="38100" dir="2700000" algn="tl">
                    <a:srgbClr val="000000"/>
                  </a:outerShdw>
                </a:effectLst>
                <a:latin typeface="Tahoma" pitchFamily="34" charset="0"/>
                <a:cs typeface="Tahoma" pitchFamily="34" charset="0"/>
              </a:rPr>
              <a:t>УКРАЇНИ «ПРО ВНЕСЕННЯ ЗМІН ДО ДЕЯКИХ ЗАКОНОДАВЧИХ АКТІВ УКРАЇНИ ЩОДО ПРОТИДІЇ БУЛІНГУ (ЦЬКУВАННЮ</a:t>
            </a: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a:t>
            </a:r>
          </a:p>
          <a:p>
            <a:pPr algn="just">
              <a:buFont typeface="Wingdings" pitchFamily="2" charset="2"/>
              <a:buChar char="Ø"/>
              <a:defRPr/>
            </a:pPr>
            <a:endParaRPr lang="uk-UA" sz="1600" dirty="0" smtClean="0">
              <a:latin typeface="Tahoma" pitchFamily="34" charset="0"/>
              <a:cs typeface="Tahoma" pitchFamily="34" charset="0"/>
            </a:endParaRPr>
          </a:p>
          <a:p>
            <a:pPr algn="just">
              <a:buFont typeface="Wingdings" pitchFamily="2" charset="2"/>
              <a:buChar char="Ø"/>
              <a:defRPr/>
            </a:pPr>
            <a:r>
              <a:rPr lang="uk-UA" sz="1600" dirty="0" smtClean="0">
                <a:latin typeface="Tahoma" pitchFamily="34" charset="0"/>
                <a:cs typeface="Tahoma" pitchFamily="34" charset="0"/>
              </a:rPr>
              <a:t>визначення </a:t>
            </a:r>
            <a:r>
              <a:rPr lang="uk-UA" sz="1600" dirty="0">
                <a:latin typeface="Tahoma" pitchFamily="34" charset="0"/>
                <a:cs typeface="Tahoma" pitchFamily="34" charset="0"/>
              </a:rPr>
              <a:t>на законодавчому рівні поняття «булінгу (цькування) учасника освітнього процесу»; типових ознак булінгу</a:t>
            </a:r>
          </a:p>
          <a:p>
            <a:pPr algn="just">
              <a:defRPr/>
            </a:pPr>
            <a:endParaRPr lang="uk-UA" sz="1600" dirty="0">
              <a:latin typeface="Tahoma" pitchFamily="34" charset="0"/>
              <a:cs typeface="Tahoma" pitchFamily="34" charset="0"/>
            </a:endParaRPr>
          </a:p>
          <a:p>
            <a:pPr>
              <a:buFont typeface="Wingdings" pitchFamily="2" charset="2"/>
              <a:buChar char="Ø"/>
              <a:defRPr/>
            </a:pPr>
            <a:r>
              <a:rPr lang="uk-UA" sz="1600" dirty="0">
                <a:latin typeface="Tahoma" pitchFamily="34" charset="0"/>
                <a:cs typeface="Tahoma" pitchFamily="34" charset="0"/>
              </a:rPr>
              <a:t>встановлення (шляхом внесення змін до Кодексу України про адміністративні правопорушення)  адміністративної відповідальності за вчинення булінгу, а також за неповідомлення керівником закладу освіти уповноваженим підрозділам органів Національної поліції України про випадки булінгу (цькування) учасника освітнього процесу </a:t>
            </a:r>
          </a:p>
          <a:p>
            <a:pPr>
              <a:buFont typeface="Wingdings" pitchFamily="2" charset="2"/>
              <a:buChar char="Ø"/>
              <a:defRPr/>
            </a:pPr>
            <a:endParaRPr lang="uk-UA" sz="1600" dirty="0">
              <a:latin typeface="Tahoma" pitchFamily="34" charset="0"/>
              <a:cs typeface="Tahoma" pitchFamily="34" charset="0"/>
            </a:endParaRPr>
          </a:p>
          <a:p>
            <a:pPr algn="just">
              <a:buFont typeface="Wingdings" pitchFamily="2" charset="2"/>
              <a:buChar char="Ø"/>
              <a:defRPr/>
            </a:pPr>
            <a:r>
              <a:rPr lang="uk-UA" sz="1600" dirty="0">
                <a:solidFill>
                  <a:srgbClr val="000000"/>
                </a:solidFill>
                <a:latin typeface="Tahoma" pitchFamily="34" charset="0"/>
                <a:cs typeface="Tahoma" pitchFamily="34" charset="0"/>
              </a:rPr>
              <a:t>визначення на законодавчому рівні (шляхом внесення змін до Закону України «Про освіту») шляхів запобігання та протидії булінгу у освітньому </a:t>
            </a:r>
            <a:r>
              <a:rPr lang="uk-UA" sz="1600" dirty="0" smtClean="0">
                <a:solidFill>
                  <a:srgbClr val="000000"/>
                </a:solidFill>
                <a:latin typeface="Tahoma" pitchFamily="34" charset="0"/>
                <a:cs typeface="Tahoma" pitchFamily="34" charset="0"/>
              </a:rPr>
              <a:t>середовищі</a:t>
            </a:r>
            <a:endParaRPr lang="ru-RU"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174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4893647"/>
          </a:xfrm>
          <a:prstGeom prst="rect">
            <a:avLst/>
          </a:prstGeom>
          <a:solidFill>
            <a:schemeClr val="accent3"/>
          </a:solidFill>
        </p:spPr>
        <p:txBody>
          <a:bodyPr>
            <a:spAutoFit/>
          </a:bodyPr>
          <a:lstStyle/>
          <a:p>
            <a:pPr algn="ctr"/>
            <a:r>
              <a:rPr lang="uk-UA" sz="3200" dirty="0">
                <a:solidFill>
                  <a:schemeClr val="bg1"/>
                </a:solidFill>
                <a:effectLst>
                  <a:outerShdw blurRad="38100" dist="38100" dir="2700000" algn="tl">
                    <a:srgbClr val="000000"/>
                  </a:outerShdw>
                </a:effectLst>
                <a:latin typeface="Tahoma" pitchFamily="34" charset="0"/>
                <a:cs typeface="Tahoma" pitchFamily="34" charset="0"/>
              </a:rPr>
              <a:t>ОСНОВНІ </a:t>
            </a: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НОВЕЛИ</a:t>
            </a:r>
            <a:r>
              <a:rPr lang="en-US" sz="3200" dirty="0" smtClean="0">
                <a:solidFill>
                  <a:schemeClr val="bg1"/>
                </a:solidFill>
                <a:effectLst>
                  <a:outerShdw blurRad="38100" dist="38100" dir="2700000" algn="tl">
                    <a:srgbClr val="000000"/>
                  </a:outerShdw>
                </a:effectLst>
                <a:latin typeface="Tahoma" pitchFamily="34" charset="0"/>
                <a:cs typeface="Tahoma" pitchFamily="34" charset="0"/>
              </a:rPr>
              <a:t> </a:t>
            </a: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ЗАКОНУ</a:t>
            </a:r>
          </a:p>
          <a:p>
            <a:pPr algn="ctr"/>
            <a:endParaRPr lang="uk-UA" sz="1600" dirty="0">
              <a:solidFill>
                <a:schemeClr val="bg1"/>
              </a:solidFill>
              <a:effectLst>
                <a:outerShdw blurRad="38100" dist="38100" dir="2700000" algn="tl">
                  <a:srgbClr val="000000"/>
                </a:outerShdw>
              </a:effectLst>
              <a:latin typeface="Tahoma" pitchFamily="34" charset="0"/>
              <a:cs typeface="Tahoma" pitchFamily="34" charset="0"/>
            </a:endParaRPr>
          </a:p>
          <a:p>
            <a:pPr>
              <a:buFont typeface="Wingdings" pitchFamily="2" charset="2"/>
              <a:buChar char="§"/>
            </a:pPr>
            <a:r>
              <a:rPr lang="uk-UA" sz="2000" dirty="0">
                <a:latin typeface="Tahoma" pitchFamily="34" charset="0"/>
              </a:rPr>
              <a:t>пункт 3-1 частини 1 Закону України «Про освіту»</a:t>
            </a:r>
          </a:p>
          <a:p>
            <a:pPr>
              <a:buFont typeface="Wingdings" pitchFamily="2" charset="2"/>
              <a:buChar char="§"/>
            </a:pPr>
            <a:endParaRPr lang="uk-UA" sz="2000" dirty="0">
              <a:latin typeface="Tahoma" pitchFamily="34" charset="0"/>
            </a:endParaRPr>
          </a:p>
          <a:p>
            <a:r>
              <a:rPr lang="uk-UA" sz="1600" dirty="0">
                <a:latin typeface="Tahoma" pitchFamily="34" charset="0"/>
              </a:rPr>
              <a:t>Булінг (цькування) </a:t>
            </a:r>
            <a:r>
              <a:rPr lang="uk-UA" sz="1600" b="0" dirty="0">
                <a:latin typeface="Tahoma" pitchFamily="34" charset="0"/>
              </a:rPr>
              <a:t>- діяння (дії або бездіяльність)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та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1600" b="0" dirty="0" smtClean="0">
                <a:latin typeface="Tahoma" pitchFamily="34" charset="0"/>
              </a:rPr>
              <a:t>.</a:t>
            </a:r>
          </a:p>
          <a:p>
            <a:endParaRPr lang="ru-RU" sz="1600" b="0" dirty="0">
              <a:latin typeface="Tahoma" pitchFamily="34" charset="0"/>
            </a:endParaRPr>
          </a:p>
          <a:p>
            <a:r>
              <a:rPr lang="uk-UA" sz="1600" dirty="0">
                <a:latin typeface="Tahoma" pitchFamily="34" charset="0"/>
              </a:rPr>
              <a:t>Типовими ознаками булінгу (цькування) є:</a:t>
            </a:r>
            <a:endParaRPr lang="ru-RU" sz="1600" dirty="0">
              <a:latin typeface="Tahoma" pitchFamily="34" charset="0"/>
            </a:endParaRPr>
          </a:p>
          <a:p>
            <a:r>
              <a:rPr lang="uk-UA" sz="1600" b="0" dirty="0">
                <a:latin typeface="Tahoma" pitchFamily="34" charset="0"/>
              </a:rPr>
              <a:t>систематичність (повторюваність) діяння</a:t>
            </a:r>
            <a:endParaRPr lang="ru-RU" sz="1600" b="0" dirty="0">
              <a:latin typeface="Tahoma" pitchFamily="34" charset="0"/>
            </a:endParaRPr>
          </a:p>
          <a:p>
            <a:r>
              <a:rPr lang="uk-UA" sz="1600" b="0" dirty="0">
                <a:latin typeface="Tahoma" pitchFamily="34" charset="0"/>
              </a:rPr>
              <a:t>наявність сторін – кривдник (булер), потерпілий (жертва булінгу), спостерігачі (за наявності)</a:t>
            </a:r>
            <a:endParaRPr lang="ru-RU" sz="1600" b="0" dirty="0">
              <a:latin typeface="Tahoma" pitchFamily="34" charset="0"/>
            </a:endParaRPr>
          </a:p>
          <a:p>
            <a:r>
              <a:rPr lang="uk-UA" sz="1600" b="0" dirty="0">
                <a:latin typeface="Tahoma" pitchFamily="34" charset="0"/>
              </a:rPr>
              <a:t>дії або бездіяльність кривдника, наслідком яких є заподіяння психічної та/або фізичної шкоди, приниження, страх, тривога, підпорядкування потерпілого інтересам кривдника, та/або спричинення соціальної ізоляції потерпілого»</a:t>
            </a:r>
            <a:endParaRPr lang="ru-RU"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638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16390" name="Прямокутник 2"/>
          <p:cNvSpPr>
            <a:spLocks noChangeArrowheads="1"/>
          </p:cNvSpPr>
          <p:nvPr/>
        </p:nvSpPr>
        <p:spPr bwMode="auto">
          <a:xfrm>
            <a:off x="755650" y="1708150"/>
            <a:ext cx="7993063" cy="679450"/>
          </a:xfrm>
          <a:prstGeom prst="rect">
            <a:avLst/>
          </a:prstGeom>
          <a:noFill/>
          <a:ln w="9525">
            <a:noFill/>
            <a:miter lim="800000"/>
            <a:headEnd/>
            <a:tailEnd/>
          </a:ln>
        </p:spPr>
        <p:txBody>
          <a:bodyPr>
            <a:spAutoFit/>
          </a:bodyPr>
          <a:lstStyle/>
          <a:p>
            <a:pPr algn="just">
              <a:lnSpc>
                <a:spcPct val="115000"/>
              </a:lnSpc>
              <a:spcAft>
                <a:spcPts val="1000"/>
              </a:spcAft>
            </a:pPr>
            <a:endParaRPr lang="ru-RU" sz="3600" b="0">
              <a:latin typeface="Times New Roman" pitchFamily="18" charset="0"/>
              <a:ea typeface="Calibri" pitchFamily="34" charset="0"/>
              <a:cs typeface="Times New Roman" pitchFamily="18" charset="0"/>
            </a:endParaRPr>
          </a:p>
        </p:txBody>
      </p:sp>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39750" y="1916113"/>
            <a:ext cx="8208963" cy="2752725"/>
          </a:xfrm>
          <a:prstGeom prst="rect">
            <a:avLst/>
          </a:prstGeom>
        </p:spPr>
        <p:txBody>
          <a:bodyPr>
            <a:spAutoFit/>
          </a:bodyPr>
          <a:lstStyle/>
          <a:p>
            <a:pPr defTabSz="914400">
              <a:spcBef>
                <a:spcPct val="20000"/>
              </a:spcBef>
              <a:defRPr/>
            </a:pPr>
            <a:r>
              <a:rPr lang="uk-UA" sz="3200" dirty="0">
                <a:solidFill>
                  <a:srgbClr val="000000"/>
                </a:solidFill>
                <a:effectLst>
                  <a:outerShdw blurRad="38100" dist="38100" dir="2700000" algn="tl">
                    <a:srgbClr val="C0C0C0"/>
                  </a:outerShdw>
                </a:effectLst>
                <a:latin typeface="Tahoma" pitchFamily="34" charset="0"/>
                <a:cs typeface="Tahoma" pitchFamily="34" charset="0"/>
              </a:rPr>
              <a:t>   «Несправедливість досягається двома способами: або насильством, або обманом»</a:t>
            </a:r>
          </a:p>
          <a:p>
            <a:pPr defTabSz="914400">
              <a:spcBef>
                <a:spcPct val="20000"/>
              </a:spcBef>
              <a:defRPr/>
            </a:pPr>
            <a:r>
              <a:rPr lang="uk-UA" sz="3200" b="0" dirty="0">
                <a:solidFill>
                  <a:srgbClr val="000000"/>
                </a:solidFill>
                <a:latin typeface="Tahoma" pitchFamily="34" charset="0"/>
                <a:cs typeface="Tahoma" pitchFamily="34" charset="0"/>
              </a:rPr>
              <a:t>					</a:t>
            </a:r>
          </a:p>
          <a:p>
            <a:pPr defTabSz="914400">
              <a:spcBef>
                <a:spcPct val="20000"/>
              </a:spcBef>
              <a:defRPr/>
            </a:pPr>
            <a:r>
              <a:rPr lang="uk-UA" sz="3200" b="0" dirty="0">
                <a:solidFill>
                  <a:srgbClr val="000000"/>
                </a:solidFill>
                <a:latin typeface="Tahoma" pitchFamily="34" charset="0"/>
                <a:cs typeface="Tahoma" pitchFamily="34" charset="0"/>
              </a:rPr>
              <a:t>				  Марк Тулій Цицерон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277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324535"/>
          </a:xfrm>
          <a:prstGeom prst="rect">
            <a:avLst/>
          </a:prstGeom>
          <a:solidFill>
            <a:schemeClr val="accent3"/>
          </a:solidFill>
        </p:spPr>
        <p:txBody>
          <a:bodyPr>
            <a:spAutoFit/>
          </a:bodyPr>
          <a:lstStyle/>
          <a:p>
            <a:pPr marL="285750" indent="-285750">
              <a:buFont typeface="Wingdings" pitchFamily="2" charset="2"/>
              <a:buChar char="§"/>
              <a:defRPr/>
            </a:pPr>
            <a:endParaRPr lang="uk-UA" sz="2000" dirty="0" smtClean="0">
              <a:latin typeface="Tahoma" pitchFamily="34" charset="0"/>
            </a:endParaRPr>
          </a:p>
          <a:p>
            <a:pPr marL="285750" indent="-285750">
              <a:buFont typeface="Wingdings" pitchFamily="2" charset="2"/>
              <a:buChar char="§"/>
              <a:defRPr/>
            </a:pPr>
            <a:r>
              <a:rPr lang="uk-UA" sz="2000" dirty="0" smtClean="0">
                <a:latin typeface="Tahoma" pitchFamily="34" charset="0"/>
              </a:rPr>
              <a:t>Стаття </a:t>
            </a:r>
            <a:r>
              <a:rPr lang="uk-UA" sz="2000" dirty="0">
                <a:latin typeface="Tahoma" pitchFamily="34" charset="0"/>
              </a:rPr>
              <a:t>173-4 Кодексу України про адміністративні правопорушення </a:t>
            </a:r>
          </a:p>
          <a:p>
            <a:pPr marL="285750" indent="-285750">
              <a:buFont typeface="Wingdings" pitchFamily="2" charset="2"/>
              <a:buNone/>
              <a:defRPr/>
            </a:pPr>
            <a:endParaRPr lang="uk-UA" sz="2000" dirty="0">
              <a:latin typeface="Tahoma" pitchFamily="34" charset="0"/>
            </a:endParaRPr>
          </a:p>
          <a:p>
            <a:pPr marL="285750" indent="-285750">
              <a:defRPr/>
            </a:pPr>
            <a:r>
              <a:rPr lang="en-US" dirty="0">
                <a:latin typeface="Calibri" pitchFamily="34" charset="0"/>
              </a:rPr>
              <a:t>	</a:t>
            </a:r>
            <a:r>
              <a:rPr lang="uk-UA" sz="1600" b="0" dirty="0">
                <a:latin typeface="Tahoma" pitchFamily="34" charset="0"/>
              </a:rPr>
              <a:t>Булінг (цькування), тобто діяння учасників освітнього процесу, які полягають у</a:t>
            </a:r>
            <a:r>
              <a:rPr lang="en-US" sz="1600" b="0" dirty="0">
                <a:latin typeface="Tahoma" pitchFamily="34" charset="0"/>
              </a:rPr>
              <a:t> </a:t>
            </a:r>
            <a:r>
              <a:rPr lang="uk-UA" sz="1600" b="0" dirty="0">
                <a:latin typeface="Tahoma" pitchFamily="34" charset="0"/>
              </a:rPr>
              <a:t>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1600" dirty="0">
                <a:latin typeface="Tahoma" pitchFamily="34" charset="0"/>
              </a:rPr>
              <a:t>, - </a:t>
            </a:r>
            <a:r>
              <a:rPr lang="uk-UA" sz="1600" b="0" dirty="0">
                <a:latin typeface="Tahoma" pitchFamily="34" charset="0"/>
              </a:rPr>
              <a:t>тягне за собою накладення штрафу </a:t>
            </a:r>
            <a:r>
              <a:rPr lang="uk-UA" sz="1600" dirty="0">
                <a:latin typeface="Tahoma" pitchFamily="34" charset="0"/>
              </a:rPr>
              <a:t>від п’ятдесяти до ста </a:t>
            </a:r>
            <a:r>
              <a:rPr lang="uk-UA" sz="1600" b="0" dirty="0">
                <a:latin typeface="Tahoma" pitchFamily="34" charset="0"/>
              </a:rPr>
              <a:t>неоподатковуваних мінімумів доходів громадян </a:t>
            </a:r>
            <a:r>
              <a:rPr lang="uk-UA" sz="1600" dirty="0">
                <a:latin typeface="Tahoma" pitchFamily="34" charset="0"/>
              </a:rPr>
              <a:t>або громадські роботи на строк від двадцяти до сорока годин</a:t>
            </a:r>
            <a:r>
              <a:rPr lang="uk-UA" sz="1600" b="0" dirty="0">
                <a:latin typeface="Tahoma" pitchFamily="34" charset="0"/>
              </a:rPr>
              <a:t>.</a:t>
            </a:r>
          </a:p>
          <a:p>
            <a:pPr marL="285750" indent="-285750">
              <a:defRPr/>
            </a:pPr>
            <a:endParaRPr lang="uk-UA" sz="1600" b="0" dirty="0">
              <a:latin typeface="Tahoma" pitchFamily="34" charset="0"/>
            </a:endParaRPr>
          </a:p>
          <a:p>
            <a:pPr marL="285750" indent="-285750">
              <a:defRPr/>
            </a:pPr>
            <a:r>
              <a:rPr lang="uk-UA" sz="1600" b="0" dirty="0">
                <a:latin typeface="Tahoma" pitchFamily="34" charset="0"/>
              </a:rPr>
              <a:t>	Діяння, передбачене частиною першою цієї статті, вчинене групою осіб або повторно протягом року після накладення адміністративного стягнення, -</a:t>
            </a:r>
            <a:r>
              <a:rPr lang="ru-RU" sz="1600" b="0" dirty="0">
                <a:latin typeface="Tahoma" pitchFamily="34" charset="0"/>
              </a:rPr>
              <a:t> </a:t>
            </a:r>
            <a:r>
              <a:rPr lang="uk-UA" sz="1600" b="0" dirty="0">
                <a:latin typeface="Tahoma" pitchFamily="34" charset="0"/>
              </a:rPr>
              <a:t>тягне за собою </a:t>
            </a:r>
            <a:r>
              <a:rPr lang="uk-UA" sz="1600" dirty="0">
                <a:latin typeface="Tahoma" pitchFamily="34" charset="0"/>
              </a:rPr>
              <a:t>накладення штрафу від</a:t>
            </a:r>
            <a:r>
              <a:rPr lang="uk-UA" sz="1600" b="0" dirty="0">
                <a:latin typeface="Tahoma" pitchFamily="34" charset="0"/>
              </a:rPr>
              <a:t> </a:t>
            </a:r>
            <a:r>
              <a:rPr lang="uk-UA" sz="1600" dirty="0">
                <a:latin typeface="Tahoma" pitchFamily="34" charset="0"/>
              </a:rPr>
              <a:t>ста до двохсот неоподатковуваних мінімумів доходів громадян або громадські роботи на строк від сорока до шістдесяти годин.</a:t>
            </a:r>
            <a:endParaRPr lang="en-US" sz="1600" dirty="0">
              <a:latin typeface="Tahoma" pitchFamily="34" charset="0"/>
            </a:endParaRPr>
          </a:p>
          <a:p>
            <a:pPr marL="285750" indent="-285750">
              <a:defRPr/>
            </a:pPr>
            <a:endParaRPr lang="ru-RU" sz="1600" dirty="0">
              <a:latin typeface="Tahoma" pitchFamily="34" charset="0"/>
            </a:endParaRPr>
          </a:p>
          <a:p>
            <a:pPr marL="285750" indent="-285750">
              <a:defRPr/>
            </a:pPr>
            <a:r>
              <a:rPr lang="uk-UA" b="0" dirty="0">
                <a:latin typeface="Tahoma" pitchFamily="34" charset="0"/>
              </a:rPr>
              <a:t>	</a:t>
            </a:r>
            <a:endParaRPr lang="ru-RU" b="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379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24463"/>
          </a:xfrm>
          <a:prstGeom prst="rect">
            <a:avLst/>
          </a:prstGeom>
          <a:solidFill>
            <a:schemeClr val="accent3"/>
          </a:solidFill>
        </p:spPr>
        <p:txBody>
          <a:bodyPr>
            <a:spAutoFit/>
          </a:bodyPr>
          <a:lstStyle/>
          <a:p>
            <a:pPr marL="285750" indent="-285750">
              <a:defRPr/>
            </a:pPr>
            <a:endParaRPr lang="uk-UA" sz="1400" b="0">
              <a:latin typeface="Tahoma" pitchFamily="34" charset="0"/>
            </a:endParaRPr>
          </a:p>
          <a:p>
            <a:pPr marL="285750" indent="-285750">
              <a:defRPr/>
            </a:pPr>
            <a:r>
              <a:rPr lang="en-US" b="0"/>
              <a:t>	</a:t>
            </a:r>
            <a:r>
              <a:rPr lang="uk-UA" sz="1600" b="0"/>
              <a:t>Діяння, передбачене частиною першою цієї статті, вчинене малолітніми або неповнолітніми особами віком від чотирнадцяти до шістнадцяти років, -</a:t>
            </a:r>
            <a:r>
              <a:rPr lang="ru-RU" sz="1600" b="0"/>
              <a:t> </a:t>
            </a:r>
            <a:r>
              <a:rPr lang="uk-UA" sz="1600"/>
              <a:t>тягне за собою накладення штрафу на батьків або осіб, які їх замінюють,</a:t>
            </a:r>
            <a:r>
              <a:rPr lang="uk-UA" sz="1600" b="0"/>
              <a:t> </a:t>
            </a:r>
            <a:r>
              <a:rPr lang="uk-UA" sz="1600"/>
              <a:t>від п’ятдесяти до ста неоподатковуваних мінімумів доходів громадян або громадські роботи на строк від двадцяти до сорока годин.</a:t>
            </a:r>
            <a:endParaRPr lang="ru-RU" sz="1600"/>
          </a:p>
          <a:p>
            <a:pPr marL="285750" indent="-285750">
              <a:defRPr/>
            </a:pPr>
            <a:endParaRPr lang="uk-UA" sz="1600"/>
          </a:p>
          <a:p>
            <a:pPr marL="285750" indent="-285750">
              <a:defRPr/>
            </a:pPr>
            <a:r>
              <a:rPr lang="en-US" sz="1600" b="0"/>
              <a:t>	</a:t>
            </a:r>
            <a:r>
              <a:rPr lang="uk-UA" sz="1600" b="0"/>
              <a:t>Діяння, передбачене частиною другою цієї статті, вчинене малолітньою або неповнолітньою особою віком від чотирнадцяти до шістнадцяти років, -</a:t>
            </a:r>
            <a:r>
              <a:rPr lang="ru-RU" sz="1600" b="0"/>
              <a:t> </a:t>
            </a:r>
            <a:r>
              <a:rPr lang="uk-UA" sz="1600" b="0"/>
              <a:t>тягне за собою </a:t>
            </a:r>
            <a:r>
              <a:rPr lang="uk-UA" sz="1600"/>
              <a:t>накладення штрафу на батьків або осіб, які їх замінюють, від ста до двохсот неоподатковуваних мінімумів доходів громадян або громадські роботи на строк від сорока до шістдесяти годин</a:t>
            </a:r>
            <a:r>
              <a:rPr lang="uk-UA" sz="1600" b="0"/>
              <a:t>.</a:t>
            </a:r>
            <a:endParaRPr lang="ru-RU" sz="1600" b="0"/>
          </a:p>
          <a:p>
            <a:pPr marL="285750" indent="-285750">
              <a:defRPr/>
            </a:pPr>
            <a:endParaRPr lang="ru-RU" sz="1600" b="0"/>
          </a:p>
          <a:p>
            <a:pPr marL="285750" indent="-285750">
              <a:defRPr/>
            </a:pPr>
            <a:r>
              <a:rPr lang="en-US" sz="1600" b="0">
                <a:latin typeface="Tahoma" pitchFamily="34" charset="0"/>
              </a:rPr>
              <a:t>	</a:t>
            </a:r>
            <a:r>
              <a:rPr lang="uk-UA" sz="1600" b="0">
                <a:latin typeface="Tahoma" pitchFamily="34" charset="0"/>
              </a:rPr>
              <a:t>Неповідомлення керівником закладу освіти уповноваженим підрозділам органів Національної поліції України про випадки булінгу (цькування) учасника освітнього процесу -тягне за собою </a:t>
            </a:r>
            <a:r>
              <a:rPr lang="uk-UA" sz="1600">
                <a:latin typeface="Tahoma" pitchFamily="34" charset="0"/>
              </a:rPr>
              <a:t>накладення штрафу від п’ятдесяти до ста неоподатковуваних мінімумів доходів громадян</a:t>
            </a:r>
            <a:r>
              <a:rPr lang="uk-UA" sz="1600" b="0">
                <a:latin typeface="Tahoma" pitchFamily="34" charset="0"/>
              </a:rPr>
              <a:t> </a:t>
            </a:r>
            <a:r>
              <a:rPr lang="uk-UA" sz="1600">
                <a:latin typeface="Tahoma" pitchFamily="34" charset="0"/>
              </a:rPr>
              <a:t>або виправні роботи на строк до одного місяця з відрахуванням до двадцяти процентів заробітку»</a:t>
            </a:r>
            <a:endParaRPr lang="en-US" sz="1600">
              <a:latin typeface="Tahoma" pitchFamily="34" charset="0"/>
            </a:endParaRPr>
          </a:p>
          <a:p>
            <a:pPr marL="285750" indent="-285750">
              <a:defRPr/>
            </a:pPr>
            <a:endParaRPr lang="en-US" sz="1600">
              <a:latin typeface="Tahoma" pitchFamily="34" charset="0"/>
            </a:endParaRPr>
          </a:p>
          <a:p>
            <a:pPr marL="285750" indent="-285750">
              <a:defRPr/>
            </a:pPr>
            <a:endParaRPr lang="ru-RU" sz="160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482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01424"/>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ЯК ДІЯТИ ДИТИНІ - ЖЕРТВІ БУЛІНГУ</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НЕ ЗАМОВЧУВАТИ СИТУАЦІЮ </a:t>
            </a:r>
            <a:r>
              <a:rPr lang="uk-UA" sz="2000" b="0" dirty="0">
                <a:latin typeface="Tahoma" pitchFamily="34" charset="0"/>
                <a:cs typeface="Tahoma" pitchFamily="34" charset="0"/>
              </a:rPr>
              <a:t>(розповісти батькам, вчителям, адміністрації навчального закладу або комусь з дорослих)</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ОСОБИСТО ПРОТИСТОЯТИ БУЛЕРУ </a:t>
            </a:r>
            <a:r>
              <a:rPr lang="uk-UA" sz="2000" b="0" dirty="0">
                <a:latin typeface="Tahoma" pitchFamily="34" charset="0"/>
                <a:cs typeface="Tahoma" pitchFamily="34" charset="0"/>
              </a:rPr>
              <a:t>(по можливості не піддаватися на провокації, не зважати на образи, так як відсутність відповідної  реакції жертви призведе до того, що вона стане нецікавою булеру)</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НА НАЦІОНАЛЬНУ ДИТЯЧУ «ГАРЯЧУ ЛІНІЮ» 0 800 500 225 або 116 111-короткий номер з мобільного (БЕЗКОШТОВНО)</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ДО ПОЛІЦІЇ 102 </a:t>
            </a:r>
            <a:r>
              <a:rPr lang="uk-UA" sz="2000" b="0" dirty="0">
                <a:latin typeface="Tahoma" pitchFamily="34" charset="0"/>
                <a:cs typeface="Tahoma" pitchFamily="34" charset="0"/>
              </a:rPr>
              <a:t>(розповісти про ситуацію)</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ЗАТЕЛЕФОНУВАТИ ДО КОНТАКТ-ЦЕНТРУ БЕЗОПЛАТНОЇ ПРАВОВОЇ ДОПОМОГИ 0 800 213 103 (БЕЗКОШТОВНО)</a:t>
            </a:r>
          </a:p>
          <a:p>
            <a:pPr algn="just">
              <a:defRPr/>
            </a:pP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584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457825"/>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ЯК ДІЯТИ БАТЬКАМ ДИТИНИ - ЖЕРТВИ БУЛІНГУ</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endParaRPr lang="uk-UA" sz="2000" dirty="0">
              <a:effectLst>
                <a:outerShdw blurRad="38100" dist="38100" dir="2700000" algn="tl">
                  <a:srgbClr val="FFFFFF"/>
                </a:outerShdw>
              </a:effectLst>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НАВЧИТИ ДИТИНУ НЕАГРЕСИВНО ПРОТИСТОЯТИ БУЛІНГУ </a:t>
            </a:r>
            <a:r>
              <a:rPr lang="uk-UA" sz="2000" b="0" dirty="0">
                <a:latin typeface="Tahoma" pitchFamily="34" charset="0"/>
                <a:cs typeface="Tahoma" pitchFamily="34" charset="0"/>
              </a:rPr>
              <a:t>(уникати кривдника, не реагувати на нього, переключитися на спілкування з друзями, не залишаючись на самоті, поводитися впевнено)</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ПОВІДОМИТИ ПРО ФАКТ БУЛІНГУ ВЧИТЕЛЯ ДИТИНИ, АДМІНІСТРАЦІЮ ШКОЛИ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ПОСПІЛКУВАТИСЯ З БАТЬКАМИ БУЛЕРА З МЕТОЮ ВПЛИВУ НА ЙОГО НЕГАТИВНУ ПОВЕДІНКУ</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ЗАЛУЧИТИ ДИТИНУ ДО ПОЗАШКІЛЬНИХ ЗАНЯТЬ З МЕТОЮ РОЗШИРЕННЯ КОЛА ЇЇ СПІЛКУВАННЯ</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ЯКЩО «МИРНІ» МЕТОДИ НЕ ДОПОМАГАЮТЬ, ОБОВ</a:t>
            </a:r>
            <a:r>
              <a:rPr lang="en-US" sz="2000" dirty="0">
                <a:effectLst>
                  <a:outerShdw blurRad="38100" dist="38100" dir="2700000" algn="tl">
                    <a:srgbClr val="FFFFFF"/>
                  </a:outerShdw>
                </a:effectLst>
                <a:latin typeface="Tahoma" pitchFamily="34" charset="0"/>
                <a:cs typeface="Tahoma" pitchFamily="34" charset="0"/>
              </a:rPr>
              <a:t>’</a:t>
            </a:r>
            <a:r>
              <a:rPr lang="uk-UA" sz="2000" dirty="0">
                <a:effectLst>
                  <a:outerShdw blurRad="38100" dist="38100" dir="2700000" algn="tl">
                    <a:srgbClr val="FFFFFF"/>
                  </a:outerShdw>
                </a:effectLst>
                <a:latin typeface="Tahoma" pitchFamily="34" charset="0"/>
                <a:cs typeface="Tahoma" pitchFamily="34" charset="0"/>
              </a:rPr>
              <a:t>ЯЗКОВО ЗВЕРНУТИСЯ ДО КОМПЕТЕНТНИХ ОРГАНІВ </a:t>
            </a:r>
            <a:r>
              <a:rPr lang="uk-UA" sz="2000" b="0" dirty="0">
                <a:effectLst>
                  <a:outerShdw blurRad="38100" dist="38100" dir="2700000" algn="tl">
                    <a:srgbClr val="FFFFFF"/>
                  </a:outerShdw>
                </a:effectLst>
                <a:latin typeface="Tahoma" pitchFamily="34" charset="0"/>
                <a:cs typeface="Tahoma" pitchFamily="34" charset="0"/>
              </a:rPr>
              <a:t>(поліції, прокуратури, служби у справах дітей тощо)</a:t>
            </a: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686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078313"/>
          </a:xfrm>
          <a:prstGeom prst="rect">
            <a:avLst/>
          </a:prstGeom>
          <a:solidFill>
            <a:schemeClr val="accent3"/>
          </a:solidFill>
        </p:spPr>
        <p:txBody>
          <a:bodyPr>
            <a:spAutoFit/>
          </a:bodyPr>
          <a:lstStyle/>
          <a:p>
            <a:pPr algn="ctr">
              <a:defRPr/>
            </a:pPr>
            <a:endParaRPr lang="uk-UA" sz="3200" dirty="0" smtClean="0">
              <a:solidFill>
                <a:schemeClr val="bg1"/>
              </a:solidFill>
              <a:effectLst>
                <a:outerShdw blurRad="38100" dist="38100" dir="2700000" algn="tl">
                  <a:srgbClr val="000000"/>
                </a:outerShdw>
              </a:effectLst>
              <a:latin typeface="Tahoma" pitchFamily="34" charset="0"/>
              <a:cs typeface="Tahoma" pitchFamily="34" charset="0"/>
            </a:endParaRPr>
          </a:p>
          <a:p>
            <a:pPr algn="ctr">
              <a:defRPr/>
            </a:pPr>
            <a:r>
              <a:rPr lang="uk-UA" sz="3200" dirty="0" smtClean="0">
                <a:solidFill>
                  <a:schemeClr val="bg1"/>
                </a:solidFill>
                <a:effectLst>
                  <a:outerShdw blurRad="38100" dist="38100" dir="2700000" algn="tl">
                    <a:srgbClr val="000000"/>
                  </a:outerShdw>
                </a:effectLst>
                <a:latin typeface="Tahoma" pitchFamily="34" charset="0"/>
                <a:cs typeface="Tahoma" pitchFamily="34" charset="0"/>
              </a:rPr>
              <a:t>ЯК </a:t>
            </a:r>
            <a:r>
              <a:rPr lang="uk-UA" sz="3200" dirty="0">
                <a:solidFill>
                  <a:schemeClr val="bg1"/>
                </a:solidFill>
                <a:effectLst>
                  <a:outerShdw blurRad="38100" dist="38100" dir="2700000" algn="tl">
                    <a:srgbClr val="000000"/>
                  </a:outerShdw>
                </a:effectLst>
                <a:latin typeface="Tahoma" pitchFamily="34" charset="0"/>
                <a:cs typeface="Tahoma" pitchFamily="34" charset="0"/>
              </a:rPr>
              <a:t>ДІЯТИ БАТЬКАМ ДИТИНИ - БУЛЕРА</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(поради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effectLst>
                <a:outerShdw blurRad="38100" dist="38100" dir="2700000" algn="tl">
                  <a:srgbClr val="FFFFFF"/>
                </a:outerShdw>
              </a:effectLst>
              <a:latin typeface="Tahoma" pitchFamily="34" charset="0"/>
              <a:cs typeface="Tahoma" pitchFamily="34" charset="0"/>
            </a:endParaRP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ПОСТАВИТИСЯ ДО БУЛІНГУ СЕРЙОЗНО </a:t>
            </a:r>
            <a:r>
              <a:rPr lang="uk-UA" sz="2000" b="0" dirty="0">
                <a:latin typeface="Tahoma" pitchFamily="34" charset="0"/>
                <a:cs typeface="Tahoma" pitchFamily="34" charset="0"/>
              </a:rPr>
              <a:t>(не сприймати його як тимчасове явище в поведінці дитини)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ПОСПІЛКУВАТИСЯ З ДИТИНОЮ </a:t>
            </a:r>
            <a:r>
              <a:rPr lang="uk-UA" sz="2000" b="0" dirty="0">
                <a:effectLst>
                  <a:outerShdw blurRad="38100" dist="38100" dir="2700000" algn="tl">
                    <a:srgbClr val="FFFFFF"/>
                  </a:outerShdw>
                </a:effectLst>
                <a:latin typeface="Tahoma" pitchFamily="34" charset="0"/>
                <a:cs typeface="Tahoma" pitchFamily="34" charset="0"/>
              </a:rPr>
              <a:t>(з метою з</a:t>
            </a:r>
            <a:r>
              <a:rPr lang="en-US" sz="2000" b="0" dirty="0">
                <a:effectLst>
                  <a:outerShdw blurRad="38100" dist="38100" dir="2700000" algn="tl">
                    <a:srgbClr val="FFFFFF"/>
                  </a:outerShdw>
                </a:effectLst>
                <a:latin typeface="Tahoma" pitchFamily="34" charset="0"/>
                <a:cs typeface="Tahoma" pitchFamily="34" charset="0"/>
              </a:rPr>
              <a:t>’</a:t>
            </a:r>
            <a:r>
              <a:rPr lang="ru-RU" sz="2000" b="0" dirty="0">
                <a:effectLst>
                  <a:outerShdw blurRad="38100" dist="38100" dir="2700000" algn="tl">
                    <a:srgbClr val="FFFFFF"/>
                  </a:outerShdw>
                </a:effectLst>
                <a:latin typeface="Tahoma" pitchFamily="34" charset="0"/>
                <a:cs typeface="Tahoma" pitchFamily="34" charset="0"/>
              </a:rPr>
              <a:t>ясування причин такої поведінки, шляхів </a:t>
            </a:r>
            <a:r>
              <a:rPr lang="ru-RU" sz="2000" b="0" dirty="0" err="1">
                <a:effectLst>
                  <a:outerShdw blurRad="38100" dist="38100" dir="2700000" algn="tl">
                    <a:srgbClr val="FFFFFF"/>
                  </a:outerShdw>
                </a:effectLst>
                <a:latin typeface="Tahoma" pitchFamily="34" charset="0"/>
                <a:cs typeface="Tahoma" pitchFamily="34" charset="0"/>
              </a:rPr>
              <a:t>вирішення</a:t>
            </a:r>
            <a:r>
              <a:rPr lang="ru-RU" sz="2000" b="0" dirty="0">
                <a:effectLst>
                  <a:outerShdw blurRad="38100" dist="38100" dir="2700000" algn="tl">
                    <a:srgbClr val="FFFFFF"/>
                  </a:outerShdw>
                </a:effectLst>
                <a:latin typeface="Tahoma" pitchFamily="34" charset="0"/>
                <a:cs typeface="Tahoma" pitchFamily="34" charset="0"/>
              </a:rPr>
              <a:t> проблеми</a:t>
            </a:r>
            <a:r>
              <a:rPr lang="uk-UA" sz="2000" b="0" dirty="0">
                <a:effectLst>
                  <a:outerShdw blurRad="38100" dist="38100" dir="2700000" algn="tl">
                    <a:srgbClr val="FFFFFF"/>
                  </a:outerShdw>
                </a:effectLst>
                <a:latin typeface="Tahoma" pitchFamily="34" charset="0"/>
                <a:cs typeface="Tahoma" pitchFamily="34" charset="0"/>
              </a:rPr>
              <a:t>)</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ПРИЙТИ З ДИТИНОЮ НА ПРИЙОМ ДО ПСИХОЛОГА </a:t>
            </a:r>
            <a:r>
              <a:rPr lang="uk-UA" sz="2000" b="0" dirty="0">
                <a:effectLst>
                  <a:outerShdw blurRad="38100" dist="38100" dir="2700000" algn="tl">
                    <a:srgbClr val="FFFFFF"/>
                  </a:outerShdw>
                </a:effectLst>
                <a:latin typeface="Tahoma" pitchFamily="34" charset="0"/>
                <a:cs typeface="Tahoma" pitchFamily="34" charset="0"/>
              </a:rPr>
              <a:t>(фахівець допоможе розібратися у психологічних аспектах булінгу) </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НЕ ДОПУСКАТИ ОБРАЗ ДИТИНИ ВДОМА </a:t>
            </a:r>
            <a:r>
              <a:rPr lang="uk-UA" sz="2000" b="0" dirty="0">
                <a:effectLst>
                  <a:outerShdw blurRad="38100" dist="38100" dir="2700000" algn="tl">
                    <a:srgbClr val="FFFFFF"/>
                  </a:outerShdw>
                </a:effectLst>
                <a:latin typeface="Tahoma" pitchFamily="34" charset="0"/>
                <a:cs typeface="Tahoma" pitchFamily="34" charset="0"/>
              </a:rPr>
              <a:t>(часто діти, які зазнають насильства вдома, самі в школі стають кривдниками)</a:t>
            </a:r>
          </a:p>
          <a:p>
            <a:pPr algn="just">
              <a:buFont typeface="Wingdings" pitchFamily="2" charset="2"/>
              <a:buChar char="ü"/>
              <a:defRPr/>
            </a:pPr>
            <a:r>
              <a:rPr lang="uk-UA" sz="2000" dirty="0">
                <a:effectLst>
                  <a:outerShdw blurRad="38100" dist="38100" dir="2700000" algn="tl">
                    <a:srgbClr val="FFFFFF"/>
                  </a:outerShdw>
                </a:effectLst>
                <a:latin typeface="Tahoma" pitchFamily="34" charset="0"/>
                <a:cs typeface="Tahoma" pitchFamily="34" charset="0"/>
              </a:rPr>
              <a:t>ПОСТІЙНО АКЦЕНТРУВАТИ ДИТИНІ НА НЕОБХІДНОСТІ СПІВЧУВАТИ, СПІВПЕРЕЖИВАТИ, РОБИТИ </a:t>
            </a:r>
            <a:r>
              <a:rPr lang="uk-UA" sz="2000" dirty="0" smtClean="0">
                <a:effectLst>
                  <a:outerShdw blurRad="38100" dist="38100" dir="2700000" algn="tl">
                    <a:srgbClr val="FFFFFF"/>
                  </a:outerShdw>
                </a:effectLst>
                <a:latin typeface="Tahoma" pitchFamily="34" charset="0"/>
                <a:cs typeface="Tahoma" pitchFamily="34" charset="0"/>
              </a:rPr>
              <a:t>ДОБРО</a:t>
            </a:r>
          </a:p>
          <a:p>
            <a:pPr algn="just">
              <a:defRPr/>
            </a:pPr>
            <a:endParaRPr lang="ru-RU" sz="20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789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262979"/>
          </a:xfrm>
          <a:prstGeom prst="rect">
            <a:avLst/>
          </a:prstGeom>
          <a:solidFill>
            <a:schemeClr val="accent3"/>
          </a:solidFill>
        </p:spPr>
        <p:txBody>
          <a:bodyPr>
            <a:spAutoFit/>
          </a:bodyPr>
          <a:lstStyle/>
          <a:p>
            <a:pPr algn="ctr">
              <a:defRPr/>
            </a:pPr>
            <a:r>
              <a:rPr lang="uk-UA" sz="3600" dirty="0">
                <a:solidFill>
                  <a:schemeClr val="bg1"/>
                </a:solidFill>
                <a:effectLst>
                  <a:outerShdw blurRad="38100" dist="38100" dir="2700000" algn="tl">
                    <a:srgbClr val="000000"/>
                  </a:outerShdw>
                </a:effectLst>
                <a:latin typeface="Tahoma" pitchFamily="34" charset="0"/>
                <a:cs typeface="Tahoma" pitchFamily="34" charset="0"/>
              </a:rPr>
              <a:t>ВІДПОВІДАЛЬНІСТЬ ЗА ВЧИНЕННЯ БУЛІНГУ</a:t>
            </a:r>
          </a:p>
          <a:p>
            <a:pPr algn="just">
              <a:defRPr/>
            </a:pPr>
            <a:r>
              <a:rPr lang="uk-UA" b="0" dirty="0" smtClean="0">
                <a:effectLst>
                  <a:outerShdw blurRad="38100" dist="38100" dir="2700000" algn="tl">
                    <a:srgbClr val="000000">
                      <a:alpha val="43137"/>
                    </a:srgbClr>
                  </a:outerShdw>
                </a:effectLst>
                <a:latin typeface="Tahoma" pitchFamily="34" charset="0"/>
                <a:cs typeface="Tahoma" pitchFamily="34" charset="0"/>
              </a:rPr>
              <a:t>      </a:t>
            </a:r>
            <a:r>
              <a:rPr lang="uk-UA" dirty="0">
                <a:effectLst>
                  <a:outerShdw blurRad="38100" dist="38100" dir="2700000" algn="tl">
                    <a:srgbClr val="000000">
                      <a:alpha val="43137"/>
                    </a:srgbClr>
                  </a:outerShdw>
                </a:effectLst>
                <a:latin typeface="Tahoma" pitchFamily="34" charset="0"/>
                <a:cs typeface="Tahoma" pitchFamily="34" charset="0"/>
              </a:rPr>
              <a:t>За вчинення булінгу (в залежності від самого діяння, його наслідків, </a:t>
            </a:r>
            <a:r>
              <a:rPr lang="uk-UA" dirty="0" smtClean="0">
                <a:effectLst>
                  <a:outerShdw blurRad="38100" dist="38100" dir="2700000" algn="tl">
                    <a:srgbClr val="000000">
                      <a:alpha val="43137"/>
                    </a:srgbClr>
                  </a:outerShdw>
                </a:effectLst>
                <a:latin typeface="Tahoma" pitchFamily="34" charset="0"/>
                <a:cs typeface="Tahoma" pitchFamily="34" charset="0"/>
              </a:rPr>
              <a:t>віку кривдника) </a:t>
            </a:r>
            <a:r>
              <a:rPr lang="uk-UA" dirty="0">
                <a:effectLst>
                  <a:outerShdw blurRad="38100" dist="38100" dir="2700000" algn="tl">
                    <a:srgbClr val="000000">
                      <a:alpha val="43137"/>
                    </a:srgbClr>
                  </a:outerShdw>
                </a:effectLst>
                <a:latin typeface="Tahoma" pitchFamily="34" charset="0"/>
                <a:cs typeface="Tahoma" pitchFamily="34" charset="0"/>
              </a:rPr>
              <a:t>можуть наставати різні види відповідальності</a:t>
            </a:r>
            <a:r>
              <a:rPr lang="uk-UA" dirty="0" smtClean="0">
                <a:effectLst>
                  <a:outerShdw blurRad="38100" dist="38100" dir="2700000" algn="tl">
                    <a:srgbClr val="000000">
                      <a:alpha val="43137"/>
                    </a:srgbClr>
                  </a:outerShdw>
                </a:effectLst>
                <a:latin typeface="Tahoma" pitchFamily="34" charset="0"/>
                <a:cs typeface="Tahoma" pitchFamily="34" charset="0"/>
              </a:rPr>
              <a:t>:</a:t>
            </a:r>
          </a:p>
          <a:p>
            <a:pPr algn="just">
              <a:defRPr/>
            </a:pPr>
            <a:endParaRPr lang="uk-UA" dirty="0">
              <a:effectLst>
                <a:outerShdw blurRad="38100" dist="38100" dir="2700000" algn="tl">
                  <a:srgbClr val="000000">
                    <a:alpha val="43137"/>
                  </a:srgbClr>
                </a:outerShdw>
              </a:effectLst>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матеріальну та моральну шкоду за діяння, вчинене дитиною у віці до 14 років, несуть батьки, які відшкодовують матеріальні збитки, завдані жертві діями булера, а також доведену у встановленому законом порядку моральну шкоду </a:t>
            </a:r>
            <a:endParaRPr lang="uk-UA" sz="1600" dirty="0" smtClean="0">
              <a:latin typeface="Tahoma" pitchFamily="34" charset="0"/>
              <a:cs typeface="Tahoma" pitchFamily="34" charset="0"/>
            </a:endParaRPr>
          </a:p>
          <a:p>
            <a:pPr algn="just">
              <a:buFont typeface="Arial" charset="0"/>
              <a:buChar char="•"/>
              <a:defRPr/>
            </a:pPr>
            <a:endParaRPr lang="uk-UA" sz="1600" dirty="0">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до учня можуть також бути застосовані заходи педагогічного впливу, передбачені статутами відповідних навчальних </a:t>
            </a:r>
            <a:r>
              <a:rPr lang="uk-UA" sz="1600" dirty="0" smtClean="0">
                <a:latin typeface="Tahoma" pitchFamily="34" charset="0"/>
                <a:cs typeface="Tahoma" pitchFamily="34" charset="0"/>
              </a:rPr>
              <a:t>закладів</a:t>
            </a:r>
          </a:p>
          <a:p>
            <a:pPr algn="just">
              <a:defRPr/>
            </a:pPr>
            <a:endParaRPr lang="uk-UA" sz="1600" dirty="0">
              <a:latin typeface="Tahoma" pitchFamily="34" charset="0"/>
              <a:cs typeface="Tahoma" pitchFamily="34" charset="0"/>
            </a:endParaRPr>
          </a:p>
          <a:p>
            <a:pPr algn="just">
              <a:buFont typeface="Arial" charset="0"/>
              <a:buChar char="•"/>
              <a:defRPr/>
            </a:pPr>
            <a:r>
              <a:rPr lang="uk-UA" sz="1600" dirty="0">
                <a:latin typeface="Tahoma" pitchFamily="34" charset="0"/>
                <a:cs typeface="Tahoma" pitchFamily="34" charset="0"/>
              </a:rPr>
              <a:t>якщо діяння підпадає під ознаки адміністративного правопорушення або злочину, то за його вчинення настає адміністративна та кримінальна відповідальність відповідно. Причому до таких видів відповідальності у різних випадках можуть притягуватися як діти, так і їх батьки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891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324535"/>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АДМІНІСТРАТИВНА ВІДПОВІДАЛЬНІСТЬ</a:t>
            </a:r>
          </a:p>
          <a:p>
            <a:pPr algn="ctr">
              <a:defRPr/>
            </a:pPr>
            <a:r>
              <a:rPr lang="uk-UA" sz="1600" dirty="0">
                <a:solidFill>
                  <a:schemeClr val="bg1"/>
                </a:solidFill>
                <a:effectLst>
                  <a:outerShdw blurRad="38100" dist="38100" dir="2700000" algn="tl">
                    <a:srgbClr val="000000"/>
                  </a:outerShdw>
                </a:effectLst>
                <a:latin typeface="Tahoma" pitchFamily="34" charset="0"/>
                <a:cs typeface="Tahoma" pitchFamily="34" charset="0"/>
              </a:rPr>
              <a:t>(передбачена Кодексом України про адміністративні правопорушення</a:t>
            </a:r>
            <a:r>
              <a:rPr lang="uk-UA" sz="16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1600" dirty="0" smtClean="0">
              <a:effectLst>
                <a:outerShdw blurRad="38100" dist="38100" dir="2700000" algn="tl">
                  <a:srgbClr val="000000"/>
                </a:outerShdw>
              </a:effectLst>
              <a:latin typeface="Tahoma" pitchFamily="34" charset="0"/>
              <a:cs typeface="Tahoma" pitchFamily="34" charset="0"/>
            </a:endParaRPr>
          </a:p>
          <a:p>
            <a:pPr algn="ctr">
              <a:defRPr/>
            </a:pPr>
            <a:endParaRPr lang="uk-UA" sz="1600" dirty="0">
              <a:effectLst>
                <a:outerShdw blurRad="38100" dist="38100" dir="2700000" algn="tl">
                  <a:srgbClr val="000000"/>
                </a:outerShdw>
              </a:effectLst>
              <a:latin typeface="Tahoma" pitchFamily="34" charset="0"/>
              <a:cs typeface="Tahoma" pitchFamily="34" charset="0"/>
            </a:endParaRPr>
          </a:p>
          <a:p>
            <a:pPr>
              <a:defRPr/>
            </a:pPr>
            <a:r>
              <a:rPr lang="uk-UA" sz="1600" dirty="0" smtClean="0">
                <a:effectLst>
                  <a:outerShdw blurRad="38100" dist="38100" dir="2700000" algn="tl">
                    <a:srgbClr val="000000"/>
                  </a:outerShdw>
                </a:effectLst>
                <a:latin typeface="Tahoma" pitchFamily="34" charset="0"/>
                <a:cs typeface="Tahoma" pitchFamily="34" charset="0"/>
              </a:rPr>
              <a:t>Стаття 173-4. </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Булінг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цькування</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учасника</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a:solidFill>
                  <a:srgbClr val="000000"/>
                </a:solidFill>
                <a:latin typeface="Tahoma" panose="020B0604030504040204" pitchFamily="34" charset="0"/>
                <a:ea typeface="Tahoma" panose="020B0604030504040204" pitchFamily="34" charset="0"/>
                <a:cs typeface="Tahoma" panose="020B0604030504040204" pitchFamily="34" charset="0"/>
              </a:rPr>
              <a:t>освітнього</a:t>
            </a:r>
            <a:r>
              <a:rPr lang="ru-RU" sz="16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ru-RU" sz="16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процесу</a:t>
            </a: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1600" dirty="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a:p>
            <a:pPr>
              <a:defRPr/>
            </a:pPr>
            <a:r>
              <a:rPr lang="uk-UA" sz="2000" dirty="0" smtClean="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rPr>
              <a:t>Хто несе відповідальність:</a:t>
            </a:r>
          </a:p>
          <a:p>
            <a:pPr marL="285750" indent="-285750">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діти віком від 16 років</a:t>
            </a:r>
          </a:p>
          <a:p>
            <a:pPr marL="285750" indent="-285750">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батьки або особи, що їх замінюють (якщо булінг вчинила дитина у віці до 16 років)</a:t>
            </a: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керівник закладу освіти  у разі неповідомлення уповноваженими підрозділами органів Національної поліції України про випадок булінгу (цькування) </a:t>
            </a:r>
          </a:p>
          <a:p>
            <a:pPr marL="285750" indent="-285750" algn="just">
              <a:buFont typeface="Wingdings" panose="05000000000000000000" pitchFamily="2" charset="2"/>
              <a:buChar char="q"/>
              <a:defRPr/>
            </a:pP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у</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часники освітнього процесу (здобувачі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освіти; педагогічні, науково-педагогічні та наукові працівники; батьки здобувачів освіти; фізичні особи, які провадять освітню діяльність; інші особи, передбачені спеціальними законами та залучені до освітнього процесу у порядку, що встановлюється закладом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освіти)</a:t>
            </a:r>
            <a:endParaRPr lang="uk-UA" sz="1600" dirty="0" smtClean="0">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891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18636" y="1376848"/>
            <a:ext cx="8461375" cy="5078313"/>
          </a:xfrm>
          <a:prstGeom prst="rect">
            <a:avLst/>
          </a:prstGeom>
          <a:solidFill>
            <a:schemeClr val="accent3"/>
          </a:solidFill>
        </p:spPr>
        <p:txBody>
          <a:bodyPr>
            <a:spAutoFit/>
          </a:bodyPr>
          <a:lstStyle/>
          <a:p>
            <a:pPr lvl="0">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defRPr/>
            </a:pPr>
            <a:r>
              <a:rPr lang="uk-UA" sz="20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Відповідальність:</a:t>
            </a:r>
          </a:p>
          <a:p>
            <a:pPr lvl="0">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штраф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(від 50 до 200 мінімумів доходів громадян (від 850 до 3400 грн)</a:t>
            </a:r>
          </a:p>
          <a:p>
            <a:pPr lvl="0">
              <a:defRPr/>
            </a:pP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громадські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роботи (від 20 до 60 годин)</a:t>
            </a:r>
          </a:p>
          <a:p>
            <a:pPr lvl="0">
              <a:defRPr/>
            </a:pP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виправні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роботи на строк до 1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м</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і</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сяця </a:t>
            </a:r>
            <a:r>
              <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rPr>
              <a:t>з відрахуванням до 20% </a:t>
            </a:r>
            <a:r>
              <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заробітку</a:t>
            </a: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Wingdings" panose="05000000000000000000" pitchFamily="2" charset="2"/>
              <a:buChar char="v"/>
              <a:defRPr/>
            </a:pPr>
            <a:endParaRPr lang="uk-UA"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defRPr/>
            </a:pPr>
            <a:endParaRPr lang="uk-UA" sz="1600" dirty="0" smtClean="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a:p>
            <a:pPr lvl="0">
              <a:defRPr/>
            </a:pPr>
            <a:endParaRPr lang="en-US" sz="1600" dirty="0">
              <a:solidFill>
                <a:srgbClr val="000000"/>
              </a:solidFill>
              <a:effectLst>
                <a:outerShdw blurRad="38100" dist="38100" dir="2700000" algn="tl">
                  <a:srgbClr val="000000"/>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926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3994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11188" y="1292225"/>
            <a:ext cx="8461375" cy="5139869"/>
          </a:xfrm>
          <a:prstGeom prst="rect">
            <a:avLst/>
          </a:prstGeom>
          <a:solidFill>
            <a:schemeClr val="accent3"/>
          </a:solidFill>
        </p:spPr>
        <p:txBody>
          <a:bodyPr>
            <a:spAutoFit/>
          </a:bodyPr>
          <a:lstStyle/>
          <a:p>
            <a:pPr algn="ctr">
              <a:defRPr/>
            </a:pPr>
            <a:r>
              <a:rPr lang="uk-UA" sz="3200" dirty="0">
                <a:solidFill>
                  <a:schemeClr val="bg1"/>
                </a:solidFill>
                <a:effectLst>
                  <a:outerShdw blurRad="38100" dist="38100" dir="2700000" algn="tl">
                    <a:srgbClr val="000000"/>
                  </a:outerShdw>
                </a:effectLst>
                <a:latin typeface="Tahoma" pitchFamily="34" charset="0"/>
                <a:cs typeface="Tahoma" pitchFamily="34" charset="0"/>
              </a:rPr>
              <a:t>КРИМІНАЛЬНА ВІДПОВІДАЛЬНІСТЬ</a:t>
            </a:r>
          </a:p>
          <a:p>
            <a:pPr algn="ctr">
              <a:defRPr/>
            </a:pPr>
            <a:r>
              <a:rPr lang="uk-UA" sz="2000" dirty="0">
                <a:solidFill>
                  <a:schemeClr val="bg1"/>
                </a:solidFill>
                <a:effectLst>
                  <a:outerShdw blurRad="38100" dist="38100" dir="2700000" algn="tl">
                    <a:srgbClr val="000000"/>
                  </a:outerShdw>
                </a:effectLst>
                <a:latin typeface="Tahoma" pitchFamily="34" charset="0"/>
                <a:cs typeface="Tahoma" pitchFamily="34" charset="0"/>
              </a:rPr>
              <a:t>(передбачена Кримінальним кодексом України</a:t>
            </a:r>
            <a:r>
              <a:rPr lang="uk-UA" sz="2000" dirty="0" smtClean="0">
                <a:solidFill>
                  <a:schemeClr val="bg1"/>
                </a:solidFill>
                <a:effectLst>
                  <a:outerShdw blurRad="38100" dist="38100" dir="2700000" algn="tl">
                    <a:srgbClr val="000000"/>
                  </a:outerShdw>
                </a:effectLst>
                <a:latin typeface="Tahoma" pitchFamily="34" charset="0"/>
                <a:cs typeface="Tahoma" pitchFamily="34" charset="0"/>
              </a:rPr>
              <a:t>)</a:t>
            </a:r>
          </a:p>
          <a:p>
            <a:pPr algn="ctr">
              <a:defRPr/>
            </a:pPr>
            <a:endParaRPr lang="uk-UA" sz="2000" dirty="0">
              <a:solidFill>
                <a:schemeClr val="bg1"/>
              </a:solidFill>
              <a:effectLst>
                <a:outerShdw blurRad="38100" dist="38100" dir="2700000" algn="tl">
                  <a:srgbClr val="000000"/>
                </a:outerShdw>
              </a:effectLst>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у віці від 16 років до 18 років неповнолітній сам може притягуватися до кримінальної відповідальності в залежності від скоєного ним злочину</a:t>
            </a:r>
          </a:p>
          <a:p>
            <a:pPr algn="just">
              <a:defRPr/>
            </a:pPr>
            <a:endParaRPr lang="uk-UA" sz="1600" dirty="0">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за деякі види злочинів, передбачені ст. 22 ККУ, неповнолітній може притягуватися з 14 років</a:t>
            </a:r>
            <a:r>
              <a:rPr lang="uk-UA" sz="1600" b="0" dirty="0">
                <a:latin typeface="Tahoma" pitchFamily="34" charset="0"/>
                <a:cs typeface="Tahoma" pitchFamily="34" charset="0"/>
              </a:rPr>
              <a:t> (умисне тяжке тілесне ушкодження (ст. 121 ККУ) умисне середньої тяжкості тілесне ушкодження (ст.122 ККУ); зґвалтування (ст. 152 ККУ); насильницьке задоволення статевої пристрасті неприродним способом (ст. 153 ККУ); крадіжку (185 ККУ) тощо)</a:t>
            </a:r>
          </a:p>
          <a:p>
            <a:pPr algn="just">
              <a:defRPr/>
            </a:pPr>
            <a:endParaRPr lang="uk-UA" sz="1600" b="0" dirty="0">
              <a:latin typeface="Tahoma" pitchFamily="34" charset="0"/>
              <a:cs typeface="Tahoma" pitchFamily="34" charset="0"/>
            </a:endParaRPr>
          </a:p>
          <a:p>
            <a:pPr algn="just">
              <a:buFont typeface="Wingdings" pitchFamily="2" charset="2"/>
              <a:buChar char="Ø"/>
              <a:defRPr/>
            </a:pPr>
            <a:r>
              <a:rPr lang="uk-UA" sz="1600" dirty="0">
                <a:latin typeface="Tahoma" pitchFamily="34" charset="0"/>
                <a:cs typeface="Tahoma" pitchFamily="34" charset="0"/>
              </a:rPr>
              <a:t>якщо неповнолітній, який до досягнення віку, з якого настає кримінальна відповідальність, вчинить діяння, яке підпадає під ознаки злочину, до нього судом можуть бути застосовані примусові заходи виховного характеру</a:t>
            </a:r>
          </a:p>
          <a:p>
            <a:pPr algn="just">
              <a:buFont typeface="Wingdings" pitchFamily="2" charset="2"/>
              <a:buChar char="Ø"/>
              <a:defRPr/>
            </a:pPr>
            <a:endParaRPr lang="uk-UA" sz="1600" dirty="0">
              <a:latin typeface="Tahoma" pitchFamily="34" charset="0"/>
              <a:cs typeface="Tahoma" pitchFamily="34" charset="0"/>
            </a:endParaRPr>
          </a:p>
          <a:p>
            <a:pPr algn="just">
              <a:buFont typeface="Wingdings" pitchFamily="2" charset="2"/>
              <a:buChar char="Ø"/>
              <a:defRPr/>
            </a:pPr>
            <a:r>
              <a:rPr lang="ru-RU" sz="1600" dirty="0">
                <a:latin typeface="Tahoma" pitchFamily="34" charset="0"/>
                <a:cs typeface="Tahoma" pitchFamily="34" charset="0"/>
              </a:rPr>
              <a:t>до кримінальної відповідальності  також можуть притягуватися батьки, опікуни чи піклувальники дитини</a:t>
            </a:r>
            <a:r>
              <a:rPr lang="ru-RU" sz="1600" b="0" dirty="0">
                <a:latin typeface="Tahoma" pitchFamily="34" charset="0"/>
                <a:cs typeface="Tahoma" pitchFamily="34" charset="0"/>
              </a:rPr>
              <a:t> (ст. 166 ККУ: злісне невиконання обов'язків по догляду за дитиною або за особою, щодо якої встановлена опіка чи піклування)</a:t>
            </a:r>
            <a:endParaRPr lang="uk-UA" sz="16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155226" y="230288"/>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4096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684213" y="1412875"/>
            <a:ext cx="7848600" cy="323215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uk-UA" sz="4400">
                <a:solidFill>
                  <a:srgbClr val="286E28"/>
                </a:solidFill>
                <a:effectLst>
                  <a:outerShdw blurRad="38100" dist="38100" dir="2700000" algn="tl">
                    <a:srgbClr val="C0C0C0"/>
                  </a:outerShdw>
                </a:effectLst>
                <a:latin typeface="Tahoma" pitchFamily="34" charset="0"/>
                <a:cs typeface="Tahoma" pitchFamily="34" charset="0"/>
              </a:rPr>
              <a:t>ПАМ</a:t>
            </a:r>
            <a:r>
              <a:rPr lang="en-US" sz="4400">
                <a:solidFill>
                  <a:srgbClr val="286E28"/>
                </a:solidFill>
                <a:effectLst>
                  <a:outerShdw blurRad="38100" dist="38100" dir="2700000" algn="tl">
                    <a:srgbClr val="C0C0C0"/>
                  </a:outerShdw>
                </a:effectLst>
                <a:latin typeface="Tahoma" pitchFamily="34" charset="0"/>
                <a:cs typeface="Tahoma" pitchFamily="34" charset="0"/>
              </a:rPr>
              <a:t>’</a:t>
            </a:r>
            <a:r>
              <a:rPr lang="uk-UA" sz="4400">
                <a:solidFill>
                  <a:srgbClr val="286E28"/>
                </a:solidFill>
                <a:effectLst>
                  <a:outerShdw blurRad="38100" dist="38100" dir="2700000" algn="tl">
                    <a:srgbClr val="C0C0C0"/>
                  </a:outerShdw>
                </a:effectLst>
                <a:latin typeface="Tahoma" pitchFamily="34" charset="0"/>
                <a:cs typeface="Tahoma" pitchFamily="34" charset="0"/>
              </a:rPr>
              <a:t>ЯТАЙТЕ!</a:t>
            </a:r>
          </a:p>
          <a:p>
            <a:pPr algn="just">
              <a:defRPr/>
            </a:pPr>
            <a:r>
              <a:rPr lang="uk-UA" sz="3200">
                <a:solidFill>
                  <a:srgbClr val="000000"/>
                </a:solidFill>
                <a:latin typeface="Tahoma" pitchFamily="34" charset="0"/>
                <a:cs typeface="Tahoma" pitchFamily="34" charset="0"/>
              </a:rPr>
              <a:t>  </a:t>
            </a:r>
            <a:r>
              <a:rPr lang="uk-UA" sz="3200">
                <a:solidFill>
                  <a:srgbClr val="000000"/>
                </a:solidFill>
                <a:effectLst>
                  <a:outerShdw blurRad="38100" dist="38100" dir="2700000" algn="tl">
                    <a:srgbClr val="C0C0C0"/>
                  </a:outerShdw>
                </a:effectLst>
                <a:latin typeface="Tahoma" pitchFamily="34" charset="0"/>
                <a:cs typeface="Tahoma" pitchFamily="34" charset="0"/>
              </a:rPr>
              <a:t>«Спробуйте бути хоч трохи добрішими – і ви побачите, що будете не в змозі зробити поганий вчинок»</a:t>
            </a:r>
          </a:p>
          <a:p>
            <a:pPr>
              <a:defRPr/>
            </a:pPr>
            <a:r>
              <a:rPr lang="uk-UA" sz="3200">
                <a:solidFill>
                  <a:srgbClr val="000000"/>
                </a:solidFill>
                <a:latin typeface="Tahoma" pitchFamily="34" charset="0"/>
                <a:cs typeface="Tahoma" pitchFamily="34" charset="0"/>
              </a:rPr>
              <a:t>						   </a:t>
            </a:r>
            <a:r>
              <a:rPr lang="uk-UA" sz="3200" b="0">
                <a:solidFill>
                  <a:srgbClr val="000000"/>
                </a:solidFill>
                <a:latin typeface="Tahoma" pitchFamily="34" charset="0"/>
                <a:cs typeface="Tahoma" pitchFamily="34" charset="0"/>
              </a:rPr>
              <a:t>Конфуцій </a:t>
            </a:r>
          </a:p>
        </p:txBody>
      </p:sp>
      <p:pic>
        <p:nvPicPr>
          <p:cNvPr id="40974" name="Рисунок 2"/>
          <p:cNvPicPr>
            <a:picLocks noChangeAspect="1"/>
          </p:cNvPicPr>
          <p:nvPr/>
        </p:nvPicPr>
        <p:blipFill>
          <a:blip r:embed="rId3"/>
          <a:srcRect/>
          <a:stretch>
            <a:fillRect/>
          </a:stretch>
        </p:blipFill>
        <p:spPr bwMode="auto">
          <a:xfrm>
            <a:off x="827088" y="4645025"/>
            <a:ext cx="3384550" cy="1949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lnSpc>
                <a:spcPct val="150000"/>
              </a:lnSpc>
              <a:spcBef>
                <a:spcPts val="0"/>
              </a:spcBef>
              <a:spcAft>
                <a:spcPts val="0"/>
              </a:spcAft>
              <a:defRPr/>
            </a:pPr>
            <a:r>
              <a:rPr lang="uk-UA" sz="32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ЗАГАЛЬНЕ ПОНЯТТЯ БУЛІНГУ</a:t>
            </a:r>
          </a:p>
          <a:p>
            <a:pPr algn="just" defTabSz="914239" fontAlgn="auto">
              <a:lnSpc>
                <a:spcPct val="150000"/>
              </a:lnSpc>
              <a:spcBef>
                <a:spcPts val="0"/>
              </a:spcBef>
              <a:spcAft>
                <a:spcPts val="0"/>
              </a:spcAft>
              <a:defRPr/>
            </a:pPr>
            <a:r>
              <a:rPr lang="uk-UA" sz="44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БУЛІНГ</a:t>
            </a:r>
            <a:r>
              <a:rPr lang="uk-UA" sz="4400" b="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(від англ.</a:t>
            </a:r>
            <a:r>
              <a:rPr lang="en-US"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a:t>
            </a:r>
            <a:r>
              <a:rPr lang="en-US"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ully-</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хуліган, задирака, грубіян) – тривалий процес свідомого жорстокого ставлення, агресивної поведінки з метою заподіяння шкоди, викликання страху, тривоги, створення негативного середовища для людини</a:t>
            </a:r>
            <a:endParaRPr lang="uk-UA" sz="2400" b="0" dirty="0">
              <a:ln>
                <a:solidFill>
                  <a:sysClr val="windowText" lastClr="000000"/>
                </a:solidFill>
              </a:ln>
              <a:solidFill>
                <a:schemeClr val="tx1"/>
              </a:solidFill>
            </a:endParaRPr>
          </a:p>
          <a:p>
            <a:pPr marL="342900" indent="-342900" defTabSz="914239" fontAlgn="auto">
              <a:spcBef>
                <a:spcPts val="0"/>
              </a:spcBef>
              <a:spcAft>
                <a:spcPts val="0"/>
              </a:spcAft>
              <a:buFontTx/>
              <a:buChar char="-"/>
              <a:defRPr/>
            </a:pPr>
            <a:endParaRPr lang="uk-UA" sz="2400" b="0" dirty="0">
              <a:ln>
                <a:solidFill>
                  <a:sysClr val="windowText" lastClr="000000"/>
                </a:solidFill>
              </a:ln>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r>
              <a:rPr lang="uk-UA" sz="3200" dirty="0" smtClean="0">
                <a:latin typeface="Tahoma" panose="020B0604030504040204" pitchFamily="34" charset="0"/>
                <a:ea typeface="Tahoma" panose="020B0604030504040204" pitchFamily="34" charset="0"/>
                <a:cs typeface="Tahoma" panose="020B0604030504040204" pitchFamily="34" charset="0"/>
              </a:rPr>
              <a:t>БУЛІНГ У ОСВІТНЬОМУ СЕРЕДОВИЩІ</a:t>
            </a:r>
            <a:endParaRPr lang="en-US" sz="3200" dirty="0" smtClean="0">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pPr algn="just"/>
            <a:r>
              <a:rPr lang="uk-UA" sz="3200" dirty="0" smtClean="0">
                <a:latin typeface="Tahoma" panose="020B0604030504040204" pitchFamily="34" charset="0"/>
                <a:ea typeface="Tahoma" panose="020B0604030504040204" pitchFamily="34" charset="0"/>
                <a:cs typeface="Tahoma" panose="020B0604030504040204" pitchFamily="34" charset="0"/>
              </a:rPr>
              <a:t>Булінг </a:t>
            </a:r>
            <a:r>
              <a:rPr lang="uk-UA" sz="3200" dirty="0">
                <a:latin typeface="Tahoma" panose="020B0604030504040204" pitchFamily="34" charset="0"/>
                <a:ea typeface="Tahoma" panose="020B0604030504040204" pitchFamily="34" charset="0"/>
                <a:cs typeface="Tahoma" panose="020B0604030504040204" pitchFamily="34" charset="0"/>
              </a:rPr>
              <a:t>(цькування)</a:t>
            </a:r>
            <a:r>
              <a:rPr lang="uk-UA" sz="2000" dirty="0">
                <a:latin typeface="Tahoma" panose="020B0604030504040204" pitchFamily="34" charset="0"/>
                <a:ea typeface="Tahoma" panose="020B0604030504040204" pitchFamily="34" charset="0"/>
                <a:cs typeface="Tahoma" panose="020B0604030504040204" pitchFamily="34" charset="0"/>
              </a:rPr>
              <a:t> - </a:t>
            </a:r>
            <a:r>
              <a:rPr lang="uk-UA" sz="2000" dirty="0">
                <a:solidFill>
                  <a:schemeClr val="tx1"/>
                </a:solidFill>
                <a:latin typeface="Tahoma" panose="020B0604030504040204" pitchFamily="34" charset="0"/>
                <a:ea typeface="Tahoma" panose="020B0604030504040204" pitchFamily="34" charset="0"/>
                <a:cs typeface="Tahoma" panose="020B0604030504040204" pitchFamily="34" charset="0"/>
              </a:rPr>
              <a:t>це діяння (дії або бездіяльність)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та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r>
              <a:rPr lang="uk-UA"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554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uk-UA"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ТИПОВІ ОЗНАКИ БУЛІНГУ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систематичність (повторюваність)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діяння</a:t>
            </a:r>
            <a:endParaRPr lang="ru-RU" sz="2200" dirty="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endPar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наявність </a:t>
            </a: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сторін – кривдник (булер), потерпілий (жертва булінгу), спостерігачі (за наявності</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endParaRPr lang="ru-RU" sz="2200" dirty="0">
              <a:latin typeface="Tahoma" panose="020B0604030504040204" pitchFamily="34" charset="0"/>
              <a:ea typeface="Tahoma" panose="020B0604030504040204" pitchFamily="34" charset="0"/>
              <a:cs typeface="Tahoma" panose="020B0604030504040204" pitchFamily="34" charset="0"/>
            </a:endParaRPr>
          </a:p>
          <a:p>
            <a:pPr marL="342900" indent="-342900" algn="just">
              <a:spcAft>
                <a:spcPts val="0"/>
              </a:spcAft>
              <a:buFont typeface="Wingdings" panose="05000000000000000000" pitchFamily="2" charset="2"/>
              <a:buChar char="§"/>
            </a:pP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дії або бездіяльність кривдника, наслідком яких є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заподіяння </a:t>
            </a:r>
            <a:r>
              <a:rPr lang="uk-UA" sz="2200" dirty="0">
                <a:solidFill>
                  <a:srgbClr val="000000"/>
                </a:solidFill>
                <a:latin typeface="Tahoma" panose="020B0604030504040204" pitchFamily="34" charset="0"/>
                <a:ea typeface="Tahoma" panose="020B0604030504040204" pitchFamily="34" charset="0"/>
                <a:cs typeface="Tahoma" panose="020B0604030504040204" pitchFamily="34" charset="0"/>
              </a:rPr>
              <a:t>психічної та/або фізичної шкоди, приниження, страх, тривога, підпорядкування потерпілого інтересам кривдника, та/або спричинення соціальної ізоляції </a:t>
            </a:r>
            <a:r>
              <a:rPr lang="uk-UA"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потерпілого</a:t>
            </a:r>
            <a:endParaRPr lang="ru-RU" sz="2200" dirty="0">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718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843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ФОРМИ ПРОЯВУ БУЛІНГУ</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словесні образи, глузування, обзивання, погрози</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образливі жести або дії</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словесні та інтонаційні залякування</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ігнорування, відмова від спілкування, бойкот</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вимагання грошей, їжі, майна, псування речей</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фізичне насилля, тобто дії, спрямовані на завдання болю чи тілесних ушкоджень (удари, штовхання, викручування рук, підніжки, побиття тощо)</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приниження через гаджети (через смс з мобільних телефонів, електронні листи)</a:t>
            </a:r>
          </a:p>
          <a:p>
            <a:pPr marL="342900" indent="-342900" defTabSz="914239" fontAlgn="auto">
              <a:spcBef>
                <a:spcPts val="0"/>
              </a:spcBef>
              <a:spcAft>
                <a:spcPts val="0"/>
              </a:spcAft>
              <a:buFont typeface="Arial" panose="020B0604020202020204" pitchFamily="34" charset="0"/>
              <a:buChar char="•"/>
              <a:defRPr/>
            </a:pPr>
            <a:r>
              <a:rPr lang="uk-UA" sz="22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приниження у соціальних мережах тощо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19461"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92858" y="1700808"/>
            <a:ext cx="8172909" cy="4896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ОСНОВНІ ПРИЧИНИ </a:t>
            </a:r>
            <a:r>
              <a:rPr lang="uk-UA" sz="3200"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БУЛІНГУ</a:t>
            </a:r>
          </a:p>
          <a:p>
            <a:pPr algn="ctr" defTabSz="914239" fontAlgn="auto">
              <a:spcBef>
                <a:spcPts val="0"/>
              </a:spcBef>
              <a:spcAft>
                <a:spcPts val="0"/>
              </a:spcAft>
              <a:defRPr/>
            </a:pPr>
            <a:endParaRPr lang="uk-UA" sz="32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indent="-342900" defTabSz="914239" fontAlgn="auto">
              <a:spcBef>
                <a:spcPts val="0"/>
              </a:spcBef>
              <a:spcAft>
                <a:spcPts val="0"/>
              </a:spcAft>
              <a:buFont typeface="Wingdings" panose="05000000000000000000" pitchFamily="2" charset="2"/>
              <a:buChar char="§"/>
              <a:defRPr/>
            </a:pPr>
            <a:r>
              <a:rPr lang="uk-UA" sz="2400" b="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помилкове </a:t>
            </a: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уявлення про те, що агресивна поведінка допустима</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бажання завоювати авторитет в очах друзів та однолітків, стати «популярним»</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бажання привернути увагу дорослих </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компенсація за особистісні невдачі</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нудьга</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заздрість, злість, жорстокість, підлість</a:t>
            </a:r>
          </a:p>
          <a:p>
            <a:pPr marL="342900" indent="-342900" defTabSz="914239" fontAlgn="auto">
              <a:spcBef>
                <a:spcPts val="0"/>
              </a:spcBef>
              <a:spcAft>
                <a:spcPts val="0"/>
              </a:spcAft>
              <a:buFont typeface="Wingdings" panose="05000000000000000000" pitchFamily="2" charset="2"/>
              <a:buChar char="§"/>
              <a:defRPr/>
            </a:pPr>
            <a:r>
              <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тиск та жорстоке поводження батьків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0485"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651887"/>
            <a:ext cx="8172909" cy="4896544"/>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СОЦІАЛЬНА СТРУКТУРА БУЛІНГУ</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842963" y="2887663"/>
            <a:ext cx="3729037" cy="1744662"/>
          </a:xfrm>
          <a:prstGeom prst="roundRect">
            <a:avLst/>
          </a:prstGeom>
          <a:solidFill>
            <a:srgbClr val="286E28"/>
          </a:solidFill>
          <a:ln>
            <a:solidFill>
              <a:srgbClr val="FEFEFE"/>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2400" b="0" dirty="0">
                <a:solidFill>
                  <a:srgbClr val="F2F2F2"/>
                </a:solidFill>
                <a:latin typeface="Tahoma" pitchFamily="34" charset="0"/>
                <a:cs typeface="Tahoma" pitchFamily="34" charset="0"/>
              </a:rPr>
              <a:t>ПЕРЕСЛІДУВАЧ (БУЛЕР)</a:t>
            </a:r>
          </a:p>
        </p:txBody>
      </p:sp>
      <p:sp>
        <p:nvSpPr>
          <p:cNvPr id="9" name="Скругленный прямоугольник 8"/>
          <p:cNvSpPr/>
          <p:nvPr/>
        </p:nvSpPr>
        <p:spPr>
          <a:xfrm>
            <a:off x="942975" y="5121275"/>
            <a:ext cx="3629025" cy="936625"/>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ЖЕРТВА</a:t>
            </a:r>
            <a:endParaRPr lang="ru-RU" sz="2400" b="0">
              <a:solidFill>
                <a:srgbClr val="FFFFFF"/>
              </a:solidFill>
              <a:latin typeface="Tahoma" pitchFamily="34" charset="0"/>
              <a:cs typeface="Tahoma" pitchFamily="34" charset="0"/>
            </a:endParaRPr>
          </a:p>
        </p:txBody>
      </p:sp>
      <p:sp>
        <p:nvSpPr>
          <p:cNvPr id="13" name="Скругленный прямоугольник 12"/>
          <p:cNvSpPr/>
          <p:nvPr/>
        </p:nvSpPr>
        <p:spPr>
          <a:xfrm>
            <a:off x="5003800" y="2909888"/>
            <a:ext cx="3471863" cy="727075"/>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a:solidFill>
                  <a:srgbClr val="FFFFFF"/>
                </a:solidFill>
                <a:latin typeface="Tahoma" pitchFamily="34" charset="0"/>
                <a:cs typeface="Tahoma" pitchFamily="34" charset="0"/>
              </a:rPr>
              <a:t>СПОСТЕРІГАЧ</a:t>
            </a:r>
            <a:endParaRPr lang="ru-RU" sz="2400" b="0">
              <a:solidFill>
                <a:srgbClr val="FFFFFF"/>
              </a:solidFill>
              <a:latin typeface="Tahoma" pitchFamily="34" charset="0"/>
              <a:cs typeface="Tahoma" pitchFamily="34" charset="0"/>
            </a:endParaRPr>
          </a:p>
        </p:txBody>
      </p:sp>
      <p:sp>
        <p:nvSpPr>
          <p:cNvPr id="18" name="Стрелка вправо 17"/>
          <p:cNvSpPr/>
          <p:nvPr/>
        </p:nvSpPr>
        <p:spPr>
          <a:xfrm rot="5400000">
            <a:off x="2478882" y="4615656"/>
            <a:ext cx="457200" cy="503237"/>
          </a:xfrm>
          <a:prstGeom prst="rightArrow">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b="0"/>
          </a:p>
        </p:txBody>
      </p:sp>
      <p:pic>
        <p:nvPicPr>
          <p:cNvPr id="20498" name="Рисунок 41"/>
          <p:cNvPicPr>
            <a:picLocks noChangeAspect="1"/>
          </p:cNvPicPr>
          <p:nvPr/>
        </p:nvPicPr>
        <p:blipFill>
          <a:blip r:embed="rId3"/>
          <a:srcRect/>
          <a:stretch>
            <a:fillRect/>
          </a:stretch>
        </p:blipFill>
        <p:spPr bwMode="auto">
          <a:xfrm>
            <a:off x="5060950" y="3973513"/>
            <a:ext cx="3414713" cy="2336800"/>
          </a:xfrm>
          <a:prstGeom prst="rect">
            <a:avLst/>
          </a:prstGeom>
          <a:noFill/>
          <a:ln w="9525">
            <a:noFill/>
            <a:miter lim="800000"/>
            <a:headEnd/>
            <a:tailEnd/>
          </a:ln>
        </p:spPr>
      </p:pic>
      <p:cxnSp>
        <p:nvCxnSpPr>
          <p:cNvPr id="44" name="Прямая со стрелкой 43"/>
          <p:cNvCxnSpPr/>
          <p:nvPr/>
        </p:nvCxnSpPr>
        <p:spPr>
          <a:xfrm>
            <a:off x="4572000" y="3836988"/>
            <a:ext cx="1871663" cy="67151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Прямая со стрелкой 47"/>
          <p:cNvCxnSpPr>
            <a:stCxn id="9" idx="3"/>
          </p:cNvCxnSpPr>
          <p:nvPr/>
        </p:nvCxnSpPr>
        <p:spPr>
          <a:xfrm flipV="1">
            <a:off x="4572000" y="5456238"/>
            <a:ext cx="1871663" cy="133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3" name="Прямая со стрелкой 52"/>
          <p:cNvCxnSpPr/>
          <p:nvPr/>
        </p:nvCxnSpPr>
        <p:spPr>
          <a:xfrm>
            <a:off x="7380288" y="3636963"/>
            <a:ext cx="287337" cy="1276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6" name="Прямая со стрелкой 55"/>
          <p:cNvCxnSpPr/>
          <p:nvPr/>
        </p:nvCxnSpPr>
        <p:spPr>
          <a:xfrm flipH="1">
            <a:off x="5508625" y="3636963"/>
            <a:ext cx="1871663" cy="127635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a:solidFill>
                  <a:schemeClr val="bg1"/>
                </a:solidFill>
                <a:latin typeface="Tahoma" pitchFamily="34" charset="0"/>
                <a:cs typeface="Tahoma" pitchFamily="34" charset="0"/>
              </a:rPr>
              <a:t>безоплатної вторинної</a:t>
            </a:r>
            <a:br>
              <a:rPr lang="uk-UA" sz="1000">
                <a:solidFill>
                  <a:schemeClr val="bg1"/>
                </a:solidFill>
                <a:latin typeface="Tahoma" pitchFamily="34" charset="0"/>
                <a:cs typeface="Tahoma" pitchFamily="34" charset="0"/>
              </a:rPr>
            </a:br>
            <a:r>
              <a:rPr lang="uk-UA" sz="1000">
                <a:solidFill>
                  <a:schemeClr val="bg1"/>
                </a:solidFill>
                <a:latin typeface="Tahoma" pitchFamily="34" charset="0"/>
                <a:cs typeface="Tahoma" pitchFamily="34" charset="0"/>
              </a:rPr>
              <a:t>правової допомоги </a:t>
            </a:r>
          </a:p>
          <a:p>
            <a:pPr defTabSz="914400">
              <a:lnSpc>
                <a:spcPct val="80000"/>
              </a:lnSpc>
            </a:pPr>
            <a:r>
              <a:rPr lang="uk-UA" sz="1000">
                <a:solidFill>
                  <a:schemeClr val="bg1"/>
                </a:solidFill>
                <a:latin typeface="Tahoma" pitchFamily="34" charset="0"/>
                <a:cs typeface="Tahoma" pitchFamily="34" charset="0"/>
              </a:rPr>
              <a:t>у Херсонській області</a:t>
            </a:r>
          </a:p>
        </p:txBody>
      </p:sp>
      <p:pic>
        <p:nvPicPr>
          <p:cNvPr id="21509"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b="0"/>
          </a:p>
        </p:txBody>
      </p:sp>
      <p:sp>
        <p:nvSpPr>
          <p:cNvPr id="2" name="Прямокутник 1"/>
          <p:cNvSpPr/>
          <p:nvPr/>
        </p:nvSpPr>
        <p:spPr>
          <a:xfrm>
            <a:off x="588988" y="1340768"/>
            <a:ext cx="8172909" cy="5207663"/>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ВІДЧУВАЄ СИЛЬНУ ПОТРЕБУ ПАНУВАТИ І </a:t>
            </a:r>
          </a:p>
          <a:p>
            <a:pPr defTabSz="914239" fontAlgn="auto">
              <a:spcBef>
                <a:spcPts val="0"/>
              </a:spcBef>
              <a:spcAft>
                <a:spcPts val="0"/>
              </a:spcAft>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ПІДПОРЯДКОВУВАТИ СОБІ ІНШИХ </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ПЕРЕСЛІДУЄ ВЛАСНІ ЦІЛІ</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ІМПУЛЬСИВНИЙ</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ЧАСТО ЗУХВАЛИЙ ТА АРГЕСИВНИЙ У ВІДНОШЕННІ ДО ДОРОСЛИХ (ПЕРЕДУСІМ БАТЬКІВ ТА ВЧИТЕЛІВ)</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ПОЗБАВЛЕНИЙ СПІВЧУТТЯ ДО ЖЕРТВИ</a:t>
            </a:r>
          </a:p>
          <a:p>
            <a:pPr defTabSz="914239" fontAlgn="auto">
              <a:spcBef>
                <a:spcPts val="0"/>
              </a:spcBef>
              <a:spcAft>
                <a:spcPts val="0"/>
              </a:spcAft>
              <a:defRPr/>
            </a:pPr>
            <a:endPar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Ø"/>
              <a:defRPr/>
            </a:pPr>
            <a:r>
              <a:rPr lang="uk-UA" sz="1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НЕРІДКО МАЄ ФІЗИЧНУ ПЕРЕВАГУ ПЕРЕД ІНШИМИ</a:t>
            </a: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b="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684213" y="1412875"/>
            <a:ext cx="3024187" cy="1717675"/>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0" dirty="0">
                <a:solidFill>
                  <a:srgbClr val="FFFFFF"/>
                </a:solidFill>
                <a:latin typeface="Tahoma" pitchFamily="34" charset="0"/>
                <a:cs typeface="Tahoma" pitchFamily="34" charset="0"/>
              </a:rPr>
              <a:t>ТИПОВИЙ ПЕРЕСЛІДУВАЧ</a:t>
            </a:r>
          </a:p>
          <a:p>
            <a:pPr algn="ctr">
              <a:defRPr/>
            </a:pPr>
            <a:r>
              <a:rPr lang="uk-UA" sz="2400" b="0" dirty="0">
                <a:solidFill>
                  <a:srgbClr val="FFFFFF"/>
                </a:solidFill>
                <a:latin typeface="Tahoma" pitchFamily="34" charset="0"/>
                <a:cs typeface="Tahoma" pitchFamily="34" charset="0"/>
              </a:rPr>
              <a:t>(БУЛЕР)</a:t>
            </a:r>
            <a:endParaRPr lang="ru-RU" sz="2400" b="0" dirty="0">
              <a:solidFill>
                <a:srgbClr val="FFFFFF"/>
              </a:solidFill>
              <a:latin typeface="Tahoma" pitchFamily="34" charset="0"/>
              <a:cs typeface="Tahoma" pitchFamily="34" charset="0"/>
            </a:endParaRPr>
          </a:p>
        </p:txBody>
      </p:sp>
      <p:pic>
        <p:nvPicPr>
          <p:cNvPr id="21519" name="Рисунок 15"/>
          <p:cNvPicPr>
            <a:picLocks noChangeAspect="1"/>
          </p:cNvPicPr>
          <p:nvPr/>
        </p:nvPicPr>
        <p:blipFill>
          <a:blip r:embed="rId3"/>
          <a:srcRect/>
          <a:stretch>
            <a:fillRect/>
          </a:stretch>
        </p:blipFill>
        <p:spPr bwMode="auto">
          <a:xfrm>
            <a:off x="4649788" y="1412875"/>
            <a:ext cx="3881437" cy="3065463"/>
          </a:xfrm>
          <a:prstGeom prst="rect">
            <a:avLst/>
          </a:prstGeom>
          <a:noFill/>
          <a:ln w="9525">
            <a:noFill/>
            <a:miter lim="800000"/>
            <a:headEnd/>
            <a:tailEnd/>
          </a:ln>
        </p:spPr>
      </p:pic>
      <p:cxnSp>
        <p:nvCxnSpPr>
          <p:cNvPr id="19" name="Прямая со стрелкой 18"/>
          <p:cNvCxnSpPr/>
          <p:nvPr/>
        </p:nvCxnSpPr>
        <p:spPr>
          <a:xfrm>
            <a:off x="3708400" y="2271713"/>
            <a:ext cx="2522538" cy="2936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3770</TotalTime>
  <Words>1921</Words>
  <Application>Microsoft Office PowerPoint</Application>
  <PresentationFormat>Экран (4:3)</PresentationFormat>
  <Paragraphs>405</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Tahoma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ІПАТЕНКО Олена</cp:lastModifiedBy>
  <cp:revision>470</cp:revision>
  <cp:lastPrinted>2016-06-08T13:41:31Z</cp:lastPrinted>
  <dcterms:created xsi:type="dcterms:W3CDTF">2010-02-23T11:30:32Z</dcterms:created>
  <dcterms:modified xsi:type="dcterms:W3CDTF">2019-01-30T07:19:23Z</dcterms:modified>
</cp:coreProperties>
</file>