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handoutMasterIdLst>
    <p:handoutMasterId r:id="rId19"/>
  </p:handoutMasterIdLst>
  <p:sldIdLst>
    <p:sldId id="25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59" r:id="rId12"/>
    <p:sldId id="277" r:id="rId13"/>
    <p:sldId id="261" r:id="rId14"/>
    <p:sldId id="275" r:id="rId15"/>
    <p:sldId id="278" r:id="rId17"/>
    <p:sldId id="267" r:id="rId18"/>
  </p:sldIdLst>
  <p:sldSz cx="12192000" cy="6858000"/>
  <p:notesSz cx="6797675" cy="992632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9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9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9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9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942" y="1240790"/>
            <a:ext cx="5955792" cy="335013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042"/>
            <a:ext cx="5438140" cy="3908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60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текста заглавия щёлкните мышью</a:t>
            </a:r>
            <a:endParaRPr lang="ru-RU" sz="6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3A2D10-FE1B-456B-ACDB-440B3C24696E}" type="slidenum">
              <a:rPr lang="ru-RU" sz="1200" b="0" strike="noStrike" spc="-1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  <a:endParaRPr lang="ru-RU" sz="1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D1C144-AD10-472B-BA14-C2035CA99245}" type="slidenum">
              <a:rPr lang="ru-RU" sz="1200" b="0" strike="noStrike" spc="-1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080" y="0"/>
            <a:ext cx="12181680" cy="686340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1343520" y="2493000"/>
            <a:ext cx="5328360" cy="129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 panose="020B0604020202020204"/>
                <a:ea typeface="Andale Mono" panose="020B0509000000000004" charset="0"/>
              </a:rPr>
              <a:t>Марина ЄЛИСЄЄВА</a:t>
            </a:r>
            <a:endParaRPr lang="ru-RU" sz="2000" b="1" strike="noStrike" spc="-1">
              <a:solidFill>
                <a:srgbClr val="FFFFFF"/>
              </a:solidFill>
              <a:latin typeface="Arial" panose="020B0604020202020204"/>
              <a:ea typeface="Andale Mono" panose="020B050900000000000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Andale Mono" panose="020B0509000000000004" charset="0"/>
              </a:rPr>
              <a:t>директор Регіонального центру з надання безоплатної вторинної правової допомоги </a:t>
            </a:r>
            <a:b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Andale Mono" panose="020B0509000000000004" charset="0"/>
              </a:rPr>
            </a:b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Andale Mono" panose="020B0509000000000004" charset="0"/>
              </a:rPr>
              <a:t>в Херсонській області</a:t>
            </a:r>
            <a:endParaRPr lang="ru-RU" sz="1600" b="0" strike="noStrike" spc="-1">
              <a:solidFill>
                <a:srgbClr val="FFFFFF"/>
              </a:solidFill>
              <a:latin typeface="Arial" panose="020B0604020202020204"/>
              <a:ea typeface="Andale Mono" panose="020B0509000000000004" charset="0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640480" y="2748600"/>
            <a:ext cx="360" cy="276480"/>
          </a:xfrm>
          <a:prstGeom prst="rect">
            <a:avLst/>
          </a:prstGeom>
          <a:solidFill>
            <a:srgbClr val="26712A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" name="Изображение 1" descr="ХРЦ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" y="203200"/>
            <a:ext cx="192786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8890" y="-5080"/>
            <a:ext cx="3757295" cy="68675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5640480" y="2748600"/>
            <a:ext cx="360" cy="276480"/>
          </a:xfrm>
          <a:prstGeom prst="rect">
            <a:avLst/>
          </a:prstGeom>
          <a:solidFill>
            <a:srgbClr val="26712A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92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5284800" y="-2621880"/>
            <a:ext cx="154440" cy="10692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9960" y="488520"/>
            <a:ext cx="1792440" cy="1235880"/>
          </a:xfrm>
          <a:prstGeom prst="rect">
            <a:avLst/>
          </a:prstGeom>
          <a:ln>
            <a:noFill/>
          </a:ln>
        </p:spPr>
      </p:pic>
      <p:pic>
        <p:nvPicPr>
          <p:cNvPr id="3" name="Изображение 2" descr="ХРЦ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" y="161290"/>
            <a:ext cx="1927860" cy="173736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637155" y="36830"/>
            <a:ext cx="9290050" cy="6830695"/>
            <a:chOff x="5987" y="-610"/>
            <a:chExt cx="14729" cy="10830"/>
          </a:xfrm>
        </p:grpSpPr>
        <p:pic>
          <p:nvPicPr>
            <p:cNvPr id="6" name="Изображение 5" descr="KhRC_OrgModel0820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7" y="-610"/>
              <a:ext cx="14729" cy="10830"/>
            </a:xfrm>
            <a:prstGeom prst="rect">
              <a:avLst/>
            </a:prstGeom>
          </p:spPr>
        </p:pic>
        <p:sp>
          <p:nvSpPr>
            <p:cNvPr id="7" name="Текстовое поле 6"/>
            <p:cNvSpPr txBox="1"/>
            <p:nvPr/>
          </p:nvSpPr>
          <p:spPr>
            <a:xfrm>
              <a:off x="5987" y="-610"/>
              <a:ext cx="8149" cy="2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2800" b="1">
                  <a:solidFill>
                    <a:schemeClr val="accent6">
                      <a:lumMod val="75000"/>
                    </a:schemeClr>
                  </a:solidFill>
                </a:rPr>
                <a:t>ОРГАНІЗАЦІЙНА МОДЕЛЬ НАДАННЯ БЕЗОПЛАТНОЇ ПРАВОВОЇ ДОПОМОГИ </a:t>
              </a:r>
              <a:endParaRPr lang="ru-RU" altLang="en-US" sz="2800" b="1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ru-RU" altLang="en-US" sz="2800" b="1">
                  <a:solidFill>
                    <a:schemeClr val="accent6">
                      <a:lumMod val="75000"/>
                    </a:schemeClr>
                  </a:solidFill>
                </a:rPr>
                <a:t>У ХЕРСОНСЬКІЙ ОБЛАСТІ</a:t>
              </a:r>
              <a:endParaRPr lang="ru-RU" altLang="en-US" sz="28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5"/>
          <p:cNvPicPr/>
          <p:nvPr/>
        </p:nvPicPr>
        <p:blipFill>
          <a:blip r:embed="rId5"/>
          <a:stretch>
            <a:fillRect/>
          </a:stretch>
        </p:blipFill>
        <p:spPr>
          <a:xfrm>
            <a:off x="789940" y="2287270"/>
            <a:ext cx="950595" cy="950595"/>
          </a:xfrm>
          <a:prstGeom prst="rect">
            <a:avLst/>
          </a:prstGeom>
          <a:ln>
            <a:noFill/>
          </a:ln>
        </p:spPr>
      </p:pic>
      <p:pic>
        <p:nvPicPr>
          <p:cNvPr id="29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26135" y="3695700"/>
            <a:ext cx="878205" cy="878205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15"/>
          <p:cNvPicPr/>
          <p:nvPr/>
        </p:nvPicPr>
        <p:blipFill>
          <a:blip r:embed="rId7"/>
          <a:stretch>
            <a:fillRect/>
          </a:stretch>
        </p:blipFill>
        <p:spPr>
          <a:xfrm>
            <a:off x="783590" y="5183505"/>
            <a:ext cx="1024890" cy="10001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175" y="0"/>
            <a:ext cx="2564130" cy="124079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6829560" y="-2621880"/>
            <a:ext cx="199800" cy="138240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8208010" y="4746440"/>
            <a:ext cx="3667760" cy="2128705"/>
            <a:chOff x="13040" y="1243"/>
            <a:chExt cx="5776" cy="3352"/>
          </a:xfrm>
        </p:grpSpPr>
        <p:sp>
          <p:nvSpPr>
            <p:cNvPr id="109" name="CustomShape 3"/>
            <p:cNvSpPr/>
            <p:nvPr/>
          </p:nvSpPr>
          <p:spPr>
            <a:xfrm>
              <a:off x="13040" y="2551"/>
              <a:ext cx="5776" cy="20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340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постанов у разі вирішення судом питань під час виконання вироків відповідно до статті 537 КПК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112" name="Рисунок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219" y="1243"/>
              <a:ext cx="1295" cy="129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8208645" y="51435"/>
            <a:ext cx="3667125" cy="2739390"/>
            <a:chOff x="6566" y="1345"/>
            <a:chExt cx="5775" cy="4314"/>
          </a:xfrm>
        </p:grpSpPr>
        <p:sp>
          <p:nvSpPr>
            <p:cNvPr id="108" name="CustomShape 2"/>
            <p:cNvSpPr/>
            <p:nvPr/>
          </p:nvSpPr>
          <p:spPr>
            <a:xfrm>
              <a:off x="6566" y="2975"/>
              <a:ext cx="5775" cy="26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600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постанов для надання БВПД у кримінальних провадженнях щодо продовження, зміни або припинення застосування примусових заходів медичного характеру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113" name="Рисунок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66" y="1345"/>
              <a:ext cx="1629" cy="162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368300" y="0"/>
            <a:ext cx="2005330" cy="1136650"/>
            <a:chOff x="835" y="1298"/>
            <a:chExt cx="3158" cy="1583"/>
          </a:xfrm>
        </p:grpSpPr>
        <p:sp>
          <p:nvSpPr>
            <p:cNvPr id="115" name="CustomShape 6"/>
            <p:cNvSpPr/>
            <p:nvPr/>
          </p:nvSpPr>
          <p:spPr>
            <a:xfrm>
              <a:off x="1082" y="1298"/>
              <a:ext cx="2911" cy="158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 dirty="0" err="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Ключові</a:t>
              </a:r>
              <a: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 </a:t>
              </a:r>
              <a:b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2000" b="1" strike="noStrike" spc="-1" dirty="0" err="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результати</a:t>
              </a:r>
              <a: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 </a:t>
              </a:r>
              <a:endParaRPr lang="ru-RU" sz="2000" b="0" strike="noStrike" spc="-1" dirty="0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2000" b="1" strike="noStrike" spc="-1" dirty="0" err="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роботи</a:t>
              </a:r>
              <a: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 </a:t>
              </a:r>
              <a:r>
                <a:rPr lang="en-US" altLang="ru-RU" sz="2000" b="1" strike="noStrike" spc="-1" dirty="0" smtClean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РЦ</a:t>
              </a:r>
              <a:br>
                <a:rPr lang="en-US" alt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07/201</a:t>
              </a:r>
              <a:r>
                <a:rPr lang="en-US" alt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3</a:t>
              </a:r>
              <a:r>
                <a:rPr 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 — 0</a:t>
              </a:r>
              <a:r>
                <a:rPr lang="en-US" alt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9</a:t>
              </a:r>
              <a:r>
                <a:rPr 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/2019</a:t>
              </a:r>
              <a:endParaRPr lang="en-US" altLang="ru-RU" sz="1400" b="1" strike="noStrike" spc="-1" dirty="0">
                <a:solidFill>
                  <a:srgbClr val="286E28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6" name="Line 7"/>
            <p:cNvSpPr/>
            <p:nvPr/>
          </p:nvSpPr>
          <p:spPr>
            <a:xfrm>
              <a:off x="835" y="1353"/>
              <a:ext cx="1" cy="1528"/>
            </a:xfrm>
            <a:prstGeom prst="line">
              <a:avLst/>
            </a:prstGeom>
            <a:ln w="38160">
              <a:solidFill>
                <a:srgbClr val="006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" name="Группа 6"/>
          <p:cNvGrpSpPr/>
          <p:nvPr/>
        </p:nvGrpSpPr>
        <p:grpSpPr>
          <a:xfrm>
            <a:off x="236220" y="4125595"/>
            <a:ext cx="2097405" cy="2461260"/>
            <a:chOff x="6335" y="5805"/>
            <a:chExt cx="3303" cy="3876"/>
          </a:xfrm>
        </p:grpSpPr>
        <p:sp>
          <p:nvSpPr>
            <p:cNvPr id="8" name="CustomShape 4"/>
            <p:cNvSpPr/>
            <p:nvPr/>
          </p:nvSpPr>
          <p:spPr>
            <a:xfrm>
              <a:off x="6335" y="7189"/>
              <a:ext cx="3303" cy="24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3 100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sym typeface="+mn-ea"/>
                </a:rPr>
                <a:t>доручень </a:t>
              </a: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про застосування адміністративного арешту</a:t>
              </a:r>
              <a:endParaRPr lang="ru-RU" sz="1400" b="0" strike="noStrike" spc="-1">
                <a:latin typeface="Arial" panose="020B0604020202020204"/>
              </a:endParaRPr>
            </a:p>
          </p:txBody>
        </p:sp>
        <p:pic>
          <p:nvPicPr>
            <p:cNvPr id="9" name="Рисунок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236855" y="1479550"/>
            <a:ext cx="2097405" cy="2289175"/>
            <a:chOff x="373" y="2330"/>
            <a:chExt cx="3303" cy="3605"/>
          </a:xfrm>
        </p:grpSpPr>
        <p:sp>
          <p:nvSpPr>
            <p:cNvPr id="4" name="CustomShape 4"/>
            <p:cNvSpPr/>
            <p:nvPr/>
          </p:nvSpPr>
          <p:spPr>
            <a:xfrm>
              <a:off x="373" y="3528"/>
              <a:ext cx="3303" cy="24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3 200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повідомлень </a:t>
              </a:r>
              <a:b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про випадки адміністративного затримання</a:t>
              </a:r>
              <a:endParaRPr lang="ru-RU" sz="1400" b="0" strike="noStrike" spc="-1">
                <a:latin typeface="Arial" panose="020B0604020202020204"/>
              </a:endParaRPr>
            </a:p>
          </p:txBody>
        </p:sp>
        <p:pic>
          <p:nvPicPr>
            <p:cNvPr id="13" name="Рисунок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6" y="2330"/>
              <a:ext cx="1497" cy="1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2567305" y="2671445"/>
            <a:ext cx="2567305" cy="2429510"/>
            <a:chOff x="6335" y="5805"/>
            <a:chExt cx="4043" cy="3826"/>
          </a:xfrm>
        </p:grpSpPr>
        <p:sp>
          <p:nvSpPr>
            <p:cNvPr id="16" name="CustomShape 4"/>
            <p:cNvSpPr/>
            <p:nvPr/>
          </p:nvSpPr>
          <p:spPr>
            <a:xfrm>
              <a:off x="6335" y="7189"/>
              <a:ext cx="4043" cy="244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120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доручень для надання БВПД особам, до яких застосовано адміністративний арешт</a:t>
              </a:r>
              <a:endParaRPr lang="ru-RU" sz="1400" b="0" strike="noStrike" spc="-1">
                <a:latin typeface="Arial" panose="020B0604020202020204"/>
              </a:endParaRPr>
            </a:p>
          </p:txBody>
        </p:sp>
        <p:pic>
          <p:nvPicPr>
            <p:cNvPr id="17" name="Рисунок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2698750" y="5059680"/>
            <a:ext cx="2567305" cy="1753870"/>
            <a:chOff x="4662" y="4283"/>
            <a:chExt cx="4043" cy="2762"/>
          </a:xfrm>
        </p:grpSpPr>
        <p:sp>
          <p:nvSpPr>
            <p:cNvPr id="110" name="CustomShape 4"/>
            <p:cNvSpPr/>
            <p:nvPr/>
          </p:nvSpPr>
          <p:spPr>
            <a:xfrm>
              <a:off x="4662" y="5479"/>
              <a:ext cx="4043" cy="156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4 400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повідомлень про випадки затримання</a:t>
              </a:r>
              <a:endParaRPr lang="ru-RU" sz="1400" b="0" strike="noStrike" spc="-1">
                <a:latin typeface="Arial" panose="020B0604020202020204"/>
              </a:endParaRPr>
            </a:p>
          </p:txBody>
        </p:sp>
        <p:pic>
          <p:nvPicPr>
            <p:cNvPr id="21" name="Рисунок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62" y="4283"/>
              <a:ext cx="1497" cy="1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5387975" y="0"/>
            <a:ext cx="2567305" cy="2235200"/>
            <a:chOff x="4662" y="4283"/>
            <a:chExt cx="4043" cy="3520"/>
          </a:xfrm>
        </p:grpSpPr>
        <p:sp>
          <p:nvSpPr>
            <p:cNvPr id="24" name="CustomShape 4"/>
            <p:cNvSpPr/>
            <p:nvPr/>
          </p:nvSpPr>
          <p:spPr>
            <a:xfrm>
              <a:off x="4662" y="5479"/>
              <a:ext cx="4043" cy="23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4 450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доручень для надання БВПД особам, </a:t>
              </a:r>
              <a:b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en-US" alt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які </a:t>
              </a: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вважаються затриманими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25" name="Рисунок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62" y="4283"/>
              <a:ext cx="1497" cy="1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5266055" y="2387600"/>
            <a:ext cx="2097405" cy="2082165"/>
            <a:chOff x="6335" y="5805"/>
            <a:chExt cx="3303" cy="3279"/>
          </a:xfrm>
        </p:grpSpPr>
        <p:sp>
          <p:nvSpPr>
            <p:cNvPr id="28" name="CustomShape 4"/>
            <p:cNvSpPr/>
            <p:nvPr/>
          </p:nvSpPr>
          <p:spPr>
            <a:xfrm>
              <a:off x="6335" y="7189"/>
              <a:ext cx="3303" cy="18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8 350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постанов для здійснення захисту за призначенням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29" name="Рисунок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2567305" y="0"/>
            <a:ext cx="2567305" cy="2671445"/>
            <a:chOff x="6335" y="5805"/>
            <a:chExt cx="4043" cy="4207"/>
          </a:xfrm>
        </p:grpSpPr>
        <p:sp>
          <p:nvSpPr>
            <p:cNvPr id="34" name="CustomShape 4"/>
            <p:cNvSpPr/>
            <p:nvPr/>
          </p:nvSpPr>
          <p:spPr>
            <a:xfrm>
              <a:off x="6335" y="7189"/>
              <a:ext cx="4043" cy="282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490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доручень для надання БВПД особам, до яких застосовано адміністративне затримання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35" name="Рисунок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5387975" y="4715510"/>
            <a:ext cx="2097405" cy="2159635"/>
            <a:chOff x="6335" y="5805"/>
            <a:chExt cx="3303" cy="3597"/>
          </a:xfrm>
        </p:grpSpPr>
        <p:sp>
          <p:nvSpPr>
            <p:cNvPr id="37" name="CustomShape 4"/>
            <p:cNvSpPr/>
            <p:nvPr/>
          </p:nvSpPr>
          <p:spPr>
            <a:xfrm>
              <a:off x="6335" y="7188"/>
              <a:ext cx="3303" cy="221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700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постанов для проведення окремої процесуальної дії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38" name="Рисунок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8208645" y="2788285"/>
            <a:ext cx="3667125" cy="1927225"/>
            <a:chOff x="6566" y="1198"/>
            <a:chExt cx="5775" cy="3035"/>
          </a:xfrm>
          <a:noFill/>
        </p:grpSpPr>
        <p:sp>
          <p:nvSpPr>
            <p:cNvPr id="40" name="CustomShape 2"/>
            <p:cNvSpPr/>
            <p:nvPr/>
          </p:nvSpPr>
          <p:spPr>
            <a:xfrm>
              <a:off x="6566" y="2694"/>
              <a:ext cx="5775" cy="15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2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постанов</a:t>
              </a:r>
              <a:r>
                <a:rPr lang="en-US" altLang="ru-RU" sz="160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и</a:t>
              </a:r>
              <a:r>
                <a:rPr lang="ru-RU" sz="160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 у процедурах, пов’язаних з видачею особи (екстрадицією)</a:t>
              </a:r>
              <a:endParaRPr lang="ru-RU" sz="160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41" name="Рисунок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66" y="1198"/>
              <a:ext cx="1629" cy="1629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175" y="0"/>
            <a:ext cx="2564130" cy="124079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6829560" y="-2621880"/>
            <a:ext cx="199800" cy="138240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236220" y="1420945"/>
            <a:ext cx="2096770" cy="2128705"/>
            <a:chOff x="13040" y="1243"/>
            <a:chExt cx="3302" cy="3352"/>
          </a:xfrm>
        </p:grpSpPr>
        <p:sp>
          <p:nvSpPr>
            <p:cNvPr id="109" name="CustomShape 3"/>
            <p:cNvSpPr/>
            <p:nvPr/>
          </p:nvSpPr>
          <p:spPr>
            <a:xfrm>
              <a:off x="13040" y="2551"/>
              <a:ext cx="3302" cy="20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8 300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доручень для здійснення захисту </a:t>
              </a:r>
              <a:b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за призначенням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112" name="Рисунок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219" y="1243"/>
              <a:ext cx="1295" cy="129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2643505" y="0"/>
            <a:ext cx="4385310" cy="2457450"/>
            <a:chOff x="6566" y="1198"/>
            <a:chExt cx="6906" cy="3870"/>
          </a:xfrm>
        </p:grpSpPr>
        <p:sp>
          <p:nvSpPr>
            <p:cNvPr id="108" name="CustomShape 2"/>
            <p:cNvSpPr/>
            <p:nvPr/>
          </p:nvSpPr>
          <p:spPr>
            <a:xfrm>
              <a:off x="6566" y="2694"/>
              <a:ext cx="6906" cy="237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34</a:t>
              </a:r>
              <a:r>
                <a:rPr 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0</a:t>
              </a:r>
              <a:br>
                <a:rPr 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звернень осіб, засуджених до покарання </a:t>
              </a:r>
              <a:b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у вигляді позбавлення волі, тримання в дисциплінарному батальйоні військовослужбовців або обмеження волі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113" name="Рисунок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66" y="1198"/>
              <a:ext cx="1629" cy="162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368300" y="0"/>
            <a:ext cx="2005330" cy="1136650"/>
            <a:chOff x="835" y="1298"/>
            <a:chExt cx="3158" cy="1583"/>
          </a:xfrm>
        </p:grpSpPr>
        <p:sp>
          <p:nvSpPr>
            <p:cNvPr id="115" name="CustomShape 6"/>
            <p:cNvSpPr/>
            <p:nvPr/>
          </p:nvSpPr>
          <p:spPr>
            <a:xfrm>
              <a:off x="1082" y="1298"/>
              <a:ext cx="2911" cy="158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 dirty="0" err="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Ключові</a:t>
              </a:r>
              <a: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 </a:t>
              </a:r>
              <a:b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2000" b="1" strike="noStrike" spc="-1" dirty="0" err="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результати</a:t>
              </a:r>
              <a: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 </a:t>
              </a:r>
              <a:endParaRPr lang="ru-RU" sz="2000" b="0" strike="noStrike" spc="-1" dirty="0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2000" b="1" strike="noStrike" spc="-1" dirty="0" err="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роботи</a:t>
              </a:r>
              <a:r>
                <a:rPr 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 </a:t>
              </a:r>
              <a:r>
                <a:rPr lang="en-US" altLang="ru-RU" sz="2000" b="1" strike="noStrike" spc="-1" dirty="0" smtClean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РЦ</a:t>
              </a:r>
              <a:br>
                <a:rPr lang="en-US" altLang="ru-RU" sz="2000" b="1" strike="noStrike" spc="-1" dirty="0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07/201</a:t>
              </a:r>
              <a:r>
                <a:rPr lang="en-US" alt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3</a:t>
              </a:r>
              <a:r>
                <a:rPr 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 — 0</a:t>
              </a:r>
              <a:r>
                <a:rPr lang="en-US" alt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9</a:t>
              </a:r>
              <a:r>
                <a:rPr lang="ru-RU" sz="1400" spc="-1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/2019</a:t>
              </a:r>
              <a:endParaRPr lang="en-US" altLang="ru-RU" sz="1400" b="1" strike="noStrike" spc="-1" dirty="0">
                <a:solidFill>
                  <a:srgbClr val="286E28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6" name="Line 7"/>
            <p:cNvSpPr/>
            <p:nvPr/>
          </p:nvSpPr>
          <p:spPr>
            <a:xfrm>
              <a:off x="835" y="1353"/>
              <a:ext cx="1" cy="1528"/>
            </a:xfrm>
            <a:prstGeom prst="line">
              <a:avLst/>
            </a:prstGeom>
            <a:ln w="38160">
              <a:solidFill>
                <a:srgbClr val="006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1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029450" y="744220"/>
            <a:ext cx="950595" cy="950595"/>
          </a:xfrm>
          <a:prstGeom prst="rect">
            <a:avLst/>
          </a:prstGeom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2643505" y="2457450"/>
            <a:ext cx="4306570" cy="2543175"/>
            <a:chOff x="4662" y="4283"/>
            <a:chExt cx="6782" cy="4005"/>
          </a:xfrm>
        </p:grpSpPr>
        <p:sp>
          <p:nvSpPr>
            <p:cNvPr id="24" name="CustomShape 4"/>
            <p:cNvSpPr/>
            <p:nvPr/>
          </p:nvSpPr>
          <p:spPr>
            <a:xfrm>
              <a:off x="4662" y="5479"/>
              <a:ext cx="6782" cy="28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120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доручень про призначення адвоката особам, засудженим до покарання у вигляді позбавлення волі, тримання в дисциплінарному батальйоні військовослужбовців або обмеження волі</a:t>
              </a:r>
              <a:endParaRPr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25" name="Рисунок 2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62" y="4283"/>
              <a:ext cx="1497" cy="14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" name="Рисунок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209915" y="780415"/>
            <a:ext cx="878205" cy="878205"/>
          </a:xfrm>
          <a:prstGeom prst="rect">
            <a:avLst/>
          </a:prstGeom>
          <a:ln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7722870" y="1694815"/>
            <a:ext cx="3637915" cy="22847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pc="-1" baseline="3000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&gt; </a:t>
            </a:r>
            <a:r>
              <a:rPr lang="en-US" altLang="en-US" sz="4800" b="0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15 200</a:t>
            </a:r>
            <a:endParaRPr lang="ru-RU" sz="31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</a:t>
            </a:r>
            <a:r>
              <a:rPr lang="en-US" alt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СЬОГО</a:t>
            </a:r>
            <a: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b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</a:br>
            <a: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видано доручень</a:t>
            </a:r>
            <a:b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</a:br>
            <a: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для надання БВПД</a:t>
            </a:r>
            <a:br>
              <a:rPr lang="ru-RU" sz="24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</a:br>
            <a:r>
              <a:rPr lang="ru-RU" sz="2400" spc="-1">
                <a:solidFill>
                  <a:srgbClr val="808080"/>
                </a:solidFill>
                <a:latin typeface="Arial" panose="020B0604020202020204"/>
                <a:ea typeface="Arial" panose="020B0604020202020204"/>
                <a:sym typeface="+mn-ea"/>
              </a:rPr>
              <a:t>07/201</a:t>
            </a:r>
            <a:r>
              <a:rPr lang="en-US" altLang="ru-RU" sz="2400" spc="-1">
                <a:solidFill>
                  <a:srgbClr val="808080"/>
                </a:solidFill>
                <a:latin typeface="Arial" panose="020B0604020202020204"/>
                <a:ea typeface="Arial" panose="020B0604020202020204"/>
                <a:sym typeface="+mn-ea"/>
              </a:rPr>
              <a:t>3</a:t>
            </a:r>
            <a:r>
              <a:rPr lang="ru-RU" sz="2400" spc="-1">
                <a:solidFill>
                  <a:srgbClr val="808080"/>
                </a:solidFill>
                <a:latin typeface="Arial" panose="020B0604020202020204"/>
                <a:ea typeface="Arial" panose="020B0604020202020204"/>
                <a:sym typeface="+mn-ea"/>
              </a:rPr>
              <a:t> — 0</a:t>
            </a:r>
            <a:r>
              <a:rPr lang="en-US" altLang="ru-RU" sz="2400" spc="-1">
                <a:solidFill>
                  <a:srgbClr val="808080"/>
                </a:solidFill>
                <a:latin typeface="Arial" panose="020B0604020202020204"/>
                <a:ea typeface="Arial" panose="020B0604020202020204"/>
                <a:sym typeface="+mn-ea"/>
              </a:rPr>
              <a:t>9</a:t>
            </a:r>
            <a:r>
              <a:rPr lang="ru-RU" sz="2400" spc="-1">
                <a:solidFill>
                  <a:srgbClr val="808080"/>
                </a:solidFill>
                <a:latin typeface="Arial" panose="020B0604020202020204"/>
                <a:ea typeface="Arial" panose="020B0604020202020204"/>
                <a:sym typeface="+mn-ea"/>
              </a:rPr>
              <a:t>/2019</a:t>
            </a:r>
            <a:endParaRPr lang="ru-RU" sz="2400" b="1" strike="noStrike" spc="-1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41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235" y="624205"/>
            <a:ext cx="1034415" cy="1034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236220" y="3978725"/>
            <a:ext cx="2096770" cy="2428451"/>
            <a:chOff x="13040" y="1243"/>
            <a:chExt cx="3302" cy="3824"/>
          </a:xfrm>
        </p:grpSpPr>
        <p:sp>
          <p:nvSpPr>
            <p:cNvPr id="3" name="CustomShape 3"/>
            <p:cNvSpPr/>
            <p:nvPr/>
          </p:nvSpPr>
          <p:spPr>
            <a:xfrm>
              <a:off x="13040" y="2551"/>
              <a:ext cx="3302" cy="25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850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доручень для надання БВПД для проведення окремої процесуальної дії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5" name="Рисунок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219" y="1243"/>
              <a:ext cx="1295" cy="129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2567305" y="4935220"/>
            <a:ext cx="3675380" cy="1832610"/>
            <a:chOff x="4043" y="7772"/>
            <a:chExt cx="5788" cy="2886"/>
          </a:xfrm>
        </p:grpSpPr>
        <p:sp>
          <p:nvSpPr>
            <p:cNvPr id="18" name="CustomShape 3"/>
            <p:cNvSpPr/>
            <p:nvPr/>
          </p:nvSpPr>
          <p:spPr>
            <a:xfrm>
              <a:off x="4043" y="9080"/>
              <a:ext cx="5788" cy="15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770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відмов від адвоката за письмовою заявою підзахисного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19" name="Рисунок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22" y="7772"/>
              <a:ext cx="1295" cy="129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9" name="CustomShape 9"/>
          <p:cNvSpPr/>
          <p:nvPr/>
        </p:nvSpPr>
        <p:spPr>
          <a:xfrm>
            <a:off x="6830060" y="458470"/>
            <a:ext cx="4831715" cy="5948045"/>
          </a:xfrm>
          <a:prstGeom prst="rect">
            <a:avLst/>
          </a:prstGeom>
          <a:noFill/>
          <a:ln w="12600">
            <a:solidFill>
              <a:srgbClr val="006600"/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" name="Изображение 19" descr="ХРЦ-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915" y="4068445"/>
            <a:ext cx="2426970" cy="2187575"/>
          </a:xfrm>
          <a:prstGeom prst="rect">
            <a:avLst/>
          </a:prstGeom>
        </p:spPr>
      </p:pic>
      <p:pic>
        <p:nvPicPr>
          <p:cNvPr id="4" name="Рисунок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5895" y="624205"/>
            <a:ext cx="1024890" cy="10001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175" y="0"/>
            <a:ext cx="3103245" cy="122745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6829560" y="-2621880"/>
            <a:ext cx="199800" cy="138240"/>
          </a:xfrm>
          <a:prstGeom prst="rect">
            <a:avLst/>
          </a:prstGeom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368300" y="0"/>
            <a:ext cx="2005330" cy="1136650"/>
            <a:chOff x="835" y="1298"/>
            <a:chExt cx="3158" cy="1583"/>
          </a:xfrm>
        </p:grpSpPr>
        <p:sp>
          <p:nvSpPr>
            <p:cNvPr id="115" name="CustomShape 6"/>
            <p:cNvSpPr/>
            <p:nvPr/>
          </p:nvSpPr>
          <p:spPr>
            <a:xfrm>
              <a:off x="1082" y="1298"/>
              <a:ext cx="2911" cy="158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Ключові </a:t>
              </a:r>
              <a:br>
                <a:rPr lang="ru-RU" sz="2000" b="1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2000" b="1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результати </a:t>
              </a:r>
              <a:endParaRPr lang="ru-RU" sz="20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роботи </a:t>
              </a:r>
              <a:r>
                <a:rPr lang="en-US" altLang="ru-RU" sz="2000" b="1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МЦ</a:t>
              </a:r>
              <a:br>
                <a:rPr lang="en-US" altLang="ru-RU" sz="2000" b="1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400" spc="-1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201</a:t>
              </a:r>
              <a:r>
                <a:rPr lang="en-US" altLang="ru-RU" sz="1400" spc="-1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5</a:t>
              </a:r>
              <a:r>
                <a:rPr lang="ru-RU" sz="1400" spc="-1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 — 0</a:t>
              </a:r>
              <a:r>
                <a:rPr lang="en-US" altLang="ru-RU" sz="1400" spc="-1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9</a:t>
              </a:r>
              <a:r>
                <a:rPr lang="ru-RU" sz="1400" spc="-1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sym typeface="+mn-ea"/>
                </a:rPr>
                <a:t>/2019</a:t>
              </a:r>
              <a:endParaRPr lang="en-US" altLang="ru-RU" sz="14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6" name="Line 7"/>
            <p:cNvSpPr/>
            <p:nvPr/>
          </p:nvSpPr>
          <p:spPr>
            <a:xfrm>
              <a:off x="835" y="1353"/>
              <a:ext cx="1" cy="1528"/>
            </a:xfrm>
            <a:prstGeom prst="line">
              <a:avLst/>
            </a:prstGeom>
            <a:ln w="38160">
              <a:solidFill>
                <a:srgbClr val="006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" name="Группа 6"/>
          <p:cNvGrpSpPr/>
          <p:nvPr/>
        </p:nvGrpSpPr>
        <p:grpSpPr>
          <a:xfrm>
            <a:off x="368935" y="3475355"/>
            <a:ext cx="2293620" cy="1954530"/>
            <a:chOff x="6335" y="5805"/>
            <a:chExt cx="3338" cy="2608"/>
          </a:xfrm>
        </p:grpSpPr>
        <p:sp>
          <p:nvSpPr>
            <p:cNvPr id="8" name="CustomShape 4"/>
            <p:cNvSpPr/>
            <p:nvPr/>
          </p:nvSpPr>
          <p:spPr>
            <a:xfrm>
              <a:off x="6335" y="7189"/>
              <a:ext cx="3338" cy="12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56 800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правових консультацій, роз'яснень</a:t>
              </a:r>
              <a:endParaRPr lang="ru-RU" sz="1600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9" name="Рисунок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CustomShape 4"/>
          <p:cNvSpPr/>
          <p:nvPr/>
        </p:nvSpPr>
        <p:spPr>
          <a:xfrm>
            <a:off x="8209915" y="1694815"/>
            <a:ext cx="2439670" cy="230822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800" b="1" spc="-1" baseline="3000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&gt; </a:t>
            </a:r>
            <a:r>
              <a:rPr lang="en-US" altLang="en-US" sz="4800" b="0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64 000</a:t>
            </a:r>
            <a:br>
              <a:rPr lang="en-US" sz="3100" b="0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</a:br>
            <a:r>
              <a:rPr lang="en-US" alt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</a:t>
            </a: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ареєстрованих звернень клієнтів</a:t>
            </a:r>
            <a:endParaRPr lang="ru-RU" sz="1600" b="0" strike="noStrike" spc="-1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4800" b="1" baseline="30000">
                <a:solidFill>
                  <a:srgbClr val="006600"/>
                </a:solidFill>
                <a:uFillTx/>
                <a:latin typeface="Arial" panose="020B0604020202020204"/>
                <a:ea typeface="Andale Mono" panose="020B0509000000000004" charset="0"/>
                <a:sym typeface="+mn-ea"/>
              </a:rPr>
              <a:t>&gt; </a:t>
            </a:r>
            <a:r>
              <a:rPr lang="en-US" altLang="en-US" sz="4800" spc="-1">
                <a:solidFill>
                  <a:srgbClr val="286E28"/>
                </a:solidFill>
                <a:latin typeface="Arial" panose="020B0604020202020204"/>
                <a:ea typeface="Arial" panose="020B0604020202020204"/>
                <a:sym typeface="+mn-ea"/>
              </a:rPr>
              <a:t>12 000</a:t>
            </a:r>
            <a:br>
              <a:rPr lang="en-US" sz="1600" spc="-1">
                <a:solidFill>
                  <a:srgbClr val="286E28"/>
                </a:solidFill>
                <a:latin typeface="Arial" panose="020B0604020202020204"/>
                <a:ea typeface="Arial" panose="020B0604020202020204"/>
                <a:sym typeface="+mn-ea"/>
              </a:rPr>
            </a:br>
            <a:r>
              <a:rPr lang="en-US" altLang="ru-RU" sz="1600" spc="-1">
                <a:solidFill>
                  <a:srgbClr val="000000"/>
                </a:solidFill>
                <a:latin typeface="Arial" panose="020B0604020202020204"/>
                <a:ea typeface="Arial" panose="020B0604020202020204"/>
                <a:sym typeface="+mn-ea"/>
              </a:rPr>
              <a:t>за рік</a:t>
            </a:r>
            <a:endParaRPr lang="en-US" altLang="ru-RU" sz="1600" b="0" strike="noStrike" spc="-1">
              <a:solidFill>
                <a:srgbClr val="000000"/>
              </a:solidFill>
              <a:latin typeface="Arial" panose="020B0604020202020204"/>
              <a:ea typeface="Arial" panose="020B0604020202020204"/>
              <a:sym typeface="+mn-ea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368935" y="5712460"/>
            <a:ext cx="1655445" cy="1028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pc="-1" baseline="3000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&gt; </a:t>
            </a:r>
            <a:r>
              <a:rPr lang="en-US" sz="3100" spc="-1">
                <a:solidFill>
                  <a:srgbClr val="286E28"/>
                </a:solidFill>
                <a:latin typeface="Arial" panose="020B0604020202020204"/>
                <a:ea typeface="Arial" panose="020B0604020202020204"/>
                <a:sym typeface="+mn-ea"/>
              </a:rPr>
              <a:t>5 500</a:t>
            </a:r>
            <a:endParaRPr lang="ru-RU" sz="31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рішень про </a:t>
            </a: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надання БВПД</a:t>
            </a:r>
            <a:endParaRPr lang="ru-RU" sz="1600" b="0" strike="noStrike" spc="-1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598545" y="2610485"/>
            <a:ext cx="3068136" cy="1901190"/>
            <a:chOff x="6335" y="5805"/>
            <a:chExt cx="4706" cy="2655"/>
          </a:xfrm>
        </p:grpSpPr>
        <p:sp>
          <p:nvSpPr>
            <p:cNvPr id="34" name="CustomShape 4"/>
            <p:cNvSpPr/>
            <p:nvPr/>
          </p:nvSpPr>
          <p:spPr>
            <a:xfrm>
              <a:off x="6335" y="7189"/>
              <a:ext cx="4706" cy="127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6 100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прийнятих письмових </a:t>
              </a:r>
              <a:b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звернень про надання БВПД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35" name="Рисунок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Изображение 11" descr="KhersonOblast+Lupo_O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" y="1315720"/>
            <a:ext cx="2882900" cy="215963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598545" y="39370"/>
            <a:ext cx="2937945" cy="2342362"/>
            <a:chOff x="6335" y="5805"/>
            <a:chExt cx="4601" cy="3186"/>
          </a:xfrm>
        </p:grpSpPr>
        <p:sp>
          <p:nvSpPr>
            <p:cNvPr id="19" name="CustomShape 4"/>
            <p:cNvSpPr/>
            <p:nvPr/>
          </p:nvSpPr>
          <p:spPr>
            <a:xfrm>
              <a:off x="6335" y="7189"/>
              <a:ext cx="4601" cy="18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890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sz="1600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осіб, яких спрямовано до співпрацю</a:t>
              </a:r>
              <a:r>
                <a:rPr lang="en-US" sz="1600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ючих правових </a:t>
              </a:r>
              <a:r>
                <a:rPr sz="1600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установ </a:t>
              </a:r>
              <a:r>
                <a:rPr lang="en-US" sz="1600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та організацій</a:t>
              </a:r>
              <a:endParaRPr lang="en-US" sz="1600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20" name="Рисунок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2" y="5805"/>
              <a:ext cx="1383" cy="13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3566795" y="4703445"/>
            <a:ext cx="3100705" cy="1943100"/>
            <a:chOff x="13040" y="1243"/>
            <a:chExt cx="3891" cy="2390"/>
          </a:xfrm>
        </p:grpSpPr>
        <p:sp>
          <p:nvSpPr>
            <p:cNvPr id="30" name="CustomShape 3"/>
            <p:cNvSpPr/>
            <p:nvPr/>
          </p:nvSpPr>
          <p:spPr>
            <a:xfrm>
              <a:off x="13040" y="2551"/>
              <a:ext cx="3891" cy="10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400" b="1" spc="-1" baseline="30000">
                  <a:solidFill>
                    <a:srgbClr val="006600"/>
                  </a:solidFill>
                  <a:latin typeface="Arial" panose="020B0604020202020204"/>
                  <a:ea typeface="Andale Mono" panose="020B0509000000000004" charset="0"/>
                  <a:sym typeface="+mn-ea"/>
                </a:rPr>
                <a:t>&gt; </a:t>
              </a:r>
              <a:r>
                <a:rPr lang="en-US" altLang="en-US" sz="3100" b="0" strike="noStrike" spc="-1">
                  <a:solidFill>
                    <a:srgbClr val="286E28"/>
                  </a:solidFill>
                  <a:latin typeface="Arial" panose="020B0604020202020204"/>
                  <a:ea typeface="Arial" panose="020B0604020202020204"/>
                </a:rPr>
                <a:t>3 900</a:t>
              </a:r>
              <a:endParaRPr lang="ru-RU" sz="31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en-US" alt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д</a:t>
              </a: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оручень про призначення </a:t>
              </a:r>
              <a:b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</a:br>
              <a:r>
                <a:rPr lang="ru-RU" sz="1600" b="0" strike="noStrike" spc="-1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адвоката</a:t>
              </a:r>
              <a:endParaRPr lang="ru-RU" sz="16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pic>
          <p:nvPicPr>
            <p:cNvPr id="31" name="Рисунок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219" y="1243"/>
              <a:ext cx="1295" cy="129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Рисунок 25"/>
          <p:cNvPicPr/>
          <p:nvPr/>
        </p:nvPicPr>
        <p:blipFill>
          <a:blip r:embed="rId5"/>
          <a:stretch>
            <a:fillRect/>
          </a:stretch>
        </p:blipFill>
        <p:spPr>
          <a:xfrm>
            <a:off x="7156450" y="744220"/>
            <a:ext cx="950595" cy="950595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838565" y="685165"/>
            <a:ext cx="814705" cy="878205"/>
          </a:xfrm>
          <a:prstGeom prst="rect">
            <a:avLst/>
          </a:prstGeom>
          <a:ln>
            <a:noFill/>
          </a:ln>
        </p:spPr>
      </p:pic>
      <p:sp>
        <p:nvSpPr>
          <p:cNvPr id="119" name="CustomShape 9"/>
          <p:cNvSpPr/>
          <p:nvPr/>
        </p:nvSpPr>
        <p:spPr>
          <a:xfrm>
            <a:off x="6830060" y="458470"/>
            <a:ext cx="4831715" cy="5948045"/>
          </a:xfrm>
          <a:prstGeom prst="rect">
            <a:avLst/>
          </a:prstGeom>
          <a:noFill/>
          <a:ln w="12600">
            <a:solidFill>
              <a:srgbClr val="006600"/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Изображение 43" descr="ХРЦ-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915" y="4068445"/>
            <a:ext cx="2426970" cy="2187575"/>
          </a:xfrm>
          <a:prstGeom prst="rect">
            <a:avLst/>
          </a:prstGeom>
        </p:spPr>
      </p:pic>
      <p:pic>
        <p:nvPicPr>
          <p:cNvPr id="45" name="Рисунок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5595" y="685165"/>
            <a:ext cx="1024890" cy="10001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5284800" y="-2621880"/>
            <a:ext cx="154440" cy="10692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783520" y="2594160"/>
            <a:ext cx="5832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600" b="0" strike="noStrike" spc="-1">
                <a:solidFill>
                  <a:srgbClr val="949A98"/>
                </a:solidFill>
                <a:latin typeface="Arial" panose="020B0604020202020204"/>
                <a:ea typeface="Andale Mono" panose="020B0509000000000004" charset="0"/>
              </a:rPr>
              <a:t>Дякую за увагу!</a:t>
            </a:r>
            <a:endParaRPr lang="ru-R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15"/>
          <p:cNvPicPr/>
          <p:nvPr/>
        </p:nvPicPr>
        <p:blipFill>
          <a:blip r:embed="rId1"/>
          <a:stretch>
            <a:fillRect/>
          </a:stretch>
        </p:blipFill>
        <p:spPr>
          <a:xfrm>
            <a:off x="376200" y="349920"/>
            <a:ext cx="11815560" cy="62470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0" y="4320"/>
            <a:ext cx="2564280" cy="22046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673920" y="836640"/>
            <a:ext cx="20350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Розвиток системи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БПД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88" name="Line 3"/>
          <p:cNvSpPr/>
          <p:nvPr/>
        </p:nvSpPr>
        <p:spPr>
          <a:xfrm>
            <a:off x="529920" y="859320"/>
            <a:ext cx="360" cy="970200"/>
          </a:xfrm>
          <a:prstGeom prst="line">
            <a:avLst/>
          </a:prstGeom>
          <a:ln w="38160">
            <a:solidFill>
              <a:srgbClr val="006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-9000" y="260640"/>
            <a:ext cx="12191760" cy="629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87000" y="476640"/>
            <a:ext cx="8502120" cy="504036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2880" y="0"/>
            <a:ext cx="2706120" cy="22046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Google Shape;106;p2"/>
          <p:cNvPicPr/>
          <p:nvPr/>
        </p:nvPicPr>
        <p:blipFill>
          <a:blip r:embed="rId2"/>
          <a:stretch>
            <a:fillRect/>
          </a:stretch>
        </p:blipFill>
        <p:spPr>
          <a:xfrm>
            <a:off x="6829560" y="-2621880"/>
            <a:ext cx="199800" cy="1382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673920" y="836640"/>
            <a:ext cx="20350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Соціальна </a:t>
            </a:r>
            <a:r>
              <a:rPr lang="ru-RU" sz="2000" b="1" strike="noStrike" spc="-49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спрямованість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діяльності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00" name="Line 3"/>
          <p:cNvSpPr/>
          <p:nvPr/>
        </p:nvSpPr>
        <p:spPr>
          <a:xfrm>
            <a:off x="529920" y="859320"/>
            <a:ext cx="360" cy="970200"/>
          </a:xfrm>
          <a:prstGeom prst="line">
            <a:avLst/>
          </a:prstGeom>
          <a:ln w="38160">
            <a:solidFill>
              <a:srgbClr val="006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3628440" y="5560920"/>
            <a:ext cx="329076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ВЕТЕРАНИ ВІЙНИ, УЧАСНИКИ БОЙОВИХ ДІЙ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Arial" panose="020B0604020202020204"/>
              </a:rPr>
              <a:t>14</a:t>
            </a:r>
            <a:r>
              <a:rPr lang="ru-RU" sz="1050" b="0" strike="noStrike" spc="-1">
                <a:solidFill>
                  <a:srgbClr val="595959"/>
                </a:solidFill>
                <a:latin typeface="Arial" panose="020B0604020202020204"/>
              </a:rPr>
              <a:t>%</a:t>
            </a:r>
            <a:endParaRPr lang="ru-RU" sz="1050" b="0" strike="noStrike" spc="-1">
              <a:latin typeface="Arial" panose="020B0604020202020204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6239880" y="2505600"/>
            <a:ext cx="219384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ОСОБИ </a:t>
            </a:r>
            <a:b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</a:b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З ІНВАЛІДНІСТЮ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Arial" panose="020B0604020202020204"/>
              </a:rPr>
              <a:t>17</a:t>
            </a:r>
            <a:r>
              <a:rPr lang="ru-RU" sz="1050" b="0" strike="noStrike" spc="-1">
                <a:solidFill>
                  <a:srgbClr val="595959"/>
                </a:solidFill>
                <a:latin typeface="Arial" panose="020B0604020202020204"/>
              </a:rPr>
              <a:t>%</a:t>
            </a:r>
            <a:r>
              <a:rPr lang="ru-RU" sz="1600" b="0" strike="noStrike" spc="-1">
                <a:solidFill>
                  <a:srgbClr val="595959"/>
                </a:solidFill>
                <a:latin typeface="Arial" panose="020B0604020202020204"/>
              </a:rPr>
              <a:t> 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7570080" y="5560920"/>
            <a:ext cx="332856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ВНУТРІШНЬО ПЕРЕМІЩЕНІ ОСОБИ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Arial" panose="020B0604020202020204"/>
              </a:rPr>
              <a:t>7</a:t>
            </a:r>
            <a:r>
              <a:rPr lang="ru-RU" sz="1050" b="0" strike="noStrike" spc="-1">
                <a:solidFill>
                  <a:srgbClr val="595959"/>
                </a:solidFill>
                <a:latin typeface="Arial" panose="020B0604020202020204"/>
              </a:rPr>
              <a:t>%</a:t>
            </a:r>
            <a:endParaRPr lang="ru-RU" sz="1050" b="0" strike="noStrike" spc="-1">
              <a:latin typeface="Arial" panose="020B0604020202020204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2783520" y="2505600"/>
            <a:ext cx="262584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МАЛОЗАБЕЗПЕЧЕНІ</a:t>
            </a:r>
            <a:b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</a:b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ОСОБИ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Arial" panose="020B0604020202020204"/>
              </a:rPr>
              <a:t>58</a:t>
            </a:r>
            <a:r>
              <a:rPr lang="ru-RU" sz="1050" b="0" strike="noStrike" spc="-1">
                <a:solidFill>
                  <a:srgbClr val="595959"/>
                </a:solidFill>
                <a:latin typeface="Arial" panose="020B0604020202020204"/>
              </a:rPr>
              <a:t>%</a:t>
            </a:r>
            <a:endParaRPr lang="ru-RU" sz="1050" b="0" strike="noStrike" spc="-1">
              <a:latin typeface="Arial" panose="020B0604020202020204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9298440" y="2505600"/>
            <a:ext cx="259200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ДІТИ, </a:t>
            </a:r>
            <a:b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</a:br>
            <a:r>
              <a:rPr lang="ru-RU" sz="1800" b="1" strike="noStrike" spc="-1">
                <a:solidFill>
                  <a:srgbClr val="286E28"/>
                </a:solidFill>
                <a:latin typeface="Arial" panose="020B0604020202020204"/>
              </a:rPr>
              <a:t>у т. ч. ДІТИ-СИРОТИ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Arial" panose="020B0604020202020204"/>
              </a:rPr>
              <a:t>1</a:t>
            </a:r>
            <a:r>
              <a:rPr lang="ru-RU" sz="1050" b="0" strike="noStrike" spc="-1">
                <a:solidFill>
                  <a:srgbClr val="595959"/>
                </a:solidFill>
                <a:latin typeface="Arial" panose="020B0604020202020204"/>
              </a:rPr>
              <a:t>%</a:t>
            </a:r>
            <a:endParaRPr lang="ru-RU" sz="105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430200" y="980640"/>
            <a:ext cx="11277000" cy="536760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2880" y="0"/>
            <a:ext cx="2564280" cy="22046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Google Shape;106;p2"/>
          <p:cNvPicPr/>
          <p:nvPr/>
        </p:nvPicPr>
        <p:blipFill>
          <a:blip r:embed="rId2"/>
          <a:stretch>
            <a:fillRect/>
          </a:stretch>
        </p:blipFill>
        <p:spPr>
          <a:xfrm>
            <a:off x="6829560" y="-2621880"/>
            <a:ext cx="199800" cy="13824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673920" y="901080"/>
            <a:ext cx="18486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Сучасні сервіси системи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29" name="Line 3"/>
          <p:cNvSpPr/>
          <p:nvPr/>
        </p:nvSpPr>
        <p:spPr>
          <a:xfrm>
            <a:off x="529920" y="859320"/>
            <a:ext cx="360" cy="970200"/>
          </a:xfrm>
          <a:prstGeom prst="line">
            <a:avLst/>
          </a:prstGeom>
          <a:ln w="38160">
            <a:solidFill>
              <a:srgbClr val="006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529920" y="566640"/>
            <a:ext cx="11231640" cy="603108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2880" y="0"/>
            <a:ext cx="2564280" cy="22046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Google Shape;106;p2"/>
          <p:cNvPicPr/>
          <p:nvPr/>
        </p:nvPicPr>
        <p:blipFill>
          <a:blip r:embed="rId2"/>
          <a:stretch>
            <a:fillRect/>
          </a:stretch>
        </p:blipFill>
        <p:spPr>
          <a:xfrm>
            <a:off x="6829560" y="-2621880"/>
            <a:ext cx="199800" cy="13824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673920" y="901080"/>
            <a:ext cx="18486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Якість правових послуг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34" name="Line 3"/>
          <p:cNvSpPr/>
          <p:nvPr/>
        </p:nvSpPr>
        <p:spPr>
          <a:xfrm>
            <a:off x="529920" y="859320"/>
            <a:ext cx="360" cy="970200"/>
          </a:xfrm>
          <a:prstGeom prst="line">
            <a:avLst/>
          </a:prstGeom>
          <a:ln w="38160">
            <a:solidFill>
              <a:srgbClr val="006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6"/>
          <p:cNvPicPr/>
          <p:nvPr/>
        </p:nvPicPr>
        <p:blipFill>
          <a:blip r:embed="rId1"/>
          <a:stretch>
            <a:fillRect/>
          </a:stretch>
        </p:blipFill>
        <p:spPr>
          <a:xfrm>
            <a:off x="1285200" y="2913840"/>
            <a:ext cx="4669560" cy="246312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640480" y="2761200"/>
            <a:ext cx="360" cy="276480"/>
          </a:xfrm>
          <a:prstGeom prst="rect">
            <a:avLst/>
          </a:prstGeom>
          <a:solidFill>
            <a:srgbClr val="26712A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37" name="Google Shape;106;p2"/>
          <p:cNvPicPr/>
          <p:nvPr/>
        </p:nvPicPr>
        <p:blipFill>
          <a:blip r:embed="rId2"/>
          <a:stretch>
            <a:fillRect/>
          </a:stretch>
        </p:blipFill>
        <p:spPr>
          <a:xfrm>
            <a:off x="5284800" y="-2621880"/>
            <a:ext cx="154440" cy="10692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6095880" y="2575080"/>
            <a:ext cx="5321160" cy="2772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ефективність державних видатків</a:t>
            </a:r>
            <a:endParaRPr lang="ru-RU" sz="21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збереження мережі доступу</a:t>
            </a:r>
            <a:endParaRPr lang="ru-RU" sz="21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клієнтоорієнтована структура</a:t>
            </a:r>
            <a:endParaRPr lang="ru-RU" sz="21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запровадження додаткових сервісів</a:t>
            </a:r>
            <a:endParaRPr lang="ru-RU" sz="21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розширення застосування ІТ</a:t>
            </a:r>
            <a:endParaRPr lang="ru-RU" sz="21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розвиток людського капіталу</a:t>
            </a:r>
            <a:endParaRPr lang="ru-RU" sz="2100" b="0" strike="noStrike" spc="-1">
              <a:latin typeface="Arial" panose="020B0604020202020204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2880" y="0"/>
            <a:ext cx="2564280" cy="22046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628560" y="813960"/>
            <a:ext cx="19386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Проактивний розвиток системи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41" name="Line 5"/>
          <p:cNvSpPr/>
          <p:nvPr/>
        </p:nvSpPr>
        <p:spPr>
          <a:xfrm>
            <a:off x="529920" y="620640"/>
            <a:ext cx="360" cy="1208880"/>
          </a:xfrm>
          <a:prstGeom prst="line">
            <a:avLst/>
          </a:prstGeom>
          <a:ln w="38160">
            <a:solidFill>
              <a:srgbClr val="006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640480" y="2748600"/>
            <a:ext cx="360" cy="276480"/>
          </a:xfrm>
          <a:prstGeom prst="rect">
            <a:avLst/>
          </a:prstGeom>
          <a:solidFill>
            <a:srgbClr val="26712A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43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5284800" y="-2621880"/>
            <a:ext cx="154440" cy="106920"/>
          </a:xfrm>
          <a:prstGeom prst="rect">
            <a:avLst/>
          </a:prstGeom>
          <a:ln>
            <a:noFill/>
          </a:ln>
        </p:spPr>
      </p:pic>
      <p:grpSp>
        <p:nvGrpSpPr>
          <p:cNvPr id="144" name="Group 2"/>
          <p:cNvGrpSpPr/>
          <p:nvPr/>
        </p:nvGrpSpPr>
        <p:grpSpPr>
          <a:xfrm>
            <a:off x="4852080" y="1787760"/>
            <a:ext cx="6849720" cy="3781800"/>
            <a:chOff x="4852080" y="1787760"/>
            <a:chExt cx="6849720" cy="3781800"/>
          </a:xfrm>
        </p:grpSpPr>
        <p:sp>
          <p:nvSpPr>
            <p:cNvPr id="145" name="CustomShape 3"/>
            <p:cNvSpPr/>
            <p:nvPr/>
          </p:nvSpPr>
          <p:spPr>
            <a:xfrm>
              <a:off x="4914000" y="1964160"/>
              <a:ext cx="6787800" cy="36216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286E28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46" name="CustomShape 4"/>
            <p:cNvSpPr/>
            <p:nvPr/>
          </p:nvSpPr>
          <p:spPr>
            <a:xfrm>
              <a:off x="4852080" y="1787760"/>
              <a:ext cx="6653520" cy="49068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208800" tIns="24120" rIns="184680" bIns="23760" anchor="ctr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0" strike="noStrike" spc="-1">
                  <a:solidFill>
                    <a:srgbClr val="000000"/>
                  </a:solidFill>
                  <a:latin typeface="Arial" panose="020B0604020202020204"/>
                </a:rPr>
                <a:t>Нагляд за діяльністю системи БПД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  <p:sp>
          <p:nvSpPr>
            <p:cNvPr id="147" name="CustomShape 5"/>
            <p:cNvSpPr/>
            <p:nvPr/>
          </p:nvSpPr>
          <p:spPr>
            <a:xfrm>
              <a:off x="4914000" y="2783160"/>
              <a:ext cx="6787800" cy="36216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286E28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48" name="CustomShape 6"/>
            <p:cNvSpPr/>
            <p:nvPr/>
          </p:nvSpPr>
          <p:spPr>
            <a:xfrm>
              <a:off x="4852080" y="2555640"/>
              <a:ext cx="6653520" cy="50616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209520" tIns="24840" rIns="184680" bIns="24480" anchor="ctr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0" strike="noStrike" spc="-1">
                  <a:solidFill>
                    <a:srgbClr val="000000"/>
                  </a:solidFill>
                  <a:latin typeface="Arial" panose="020B0604020202020204"/>
                </a:rPr>
                <a:t>Забезпечення незалежності управління 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4914000" y="3567600"/>
              <a:ext cx="6787800" cy="36216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286E28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50" name="CustomShape 8"/>
            <p:cNvSpPr/>
            <p:nvPr/>
          </p:nvSpPr>
          <p:spPr>
            <a:xfrm>
              <a:off x="4852080" y="3331080"/>
              <a:ext cx="6653520" cy="51516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209880" tIns="25200" rIns="184680" bIns="25200" anchor="ctr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0" strike="noStrike" spc="-1">
                  <a:solidFill>
                    <a:srgbClr val="000000"/>
                  </a:solidFill>
                  <a:latin typeface="Arial" panose="020B0604020202020204"/>
                </a:rPr>
                <a:t>Підвищення довіри громадськості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  <p:sp>
          <p:nvSpPr>
            <p:cNvPr id="151" name="CustomShape 9"/>
            <p:cNvSpPr/>
            <p:nvPr/>
          </p:nvSpPr>
          <p:spPr>
            <a:xfrm>
              <a:off x="4914000" y="4375440"/>
              <a:ext cx="6787800" cy="36216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286E28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52" name="CustomShape 10"/>
            <p:cNvSpPr/>
            <p:nvPr/>
          </p:nvSpPr>
          <p:spPr>
            <a:xfrm>
              <a:off x="4852080" y="4115520"/>
              <a:ext cx="6653520" cy="53856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210960" tIns="26280" rIns="184680" bIns="26280" anchor="ctr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0" strike="noStrike" spc="-1">
                  <a:solidFill>
                    <a:srgbClr val="000000"/>
                  </a:solidFill>
                  <a:latin typeface="Arial" panose="020B0604020202020204"/>
                </a:rPr>
                <a:t>Пропозиції щодо стратегічного розвитку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  <p:sp>
          <p:nvSpPr>
            <p:cNvPr id="153" name="CustomShape 11"/>
            <p:cNvSpPr/>
            <p:nvPr/>
          </p:nvSpPr>
          <p:spPr>
            <a:xfrm>
              <a:off x="4914000" y="5207400"/>
              <a:ext cx="6787800" cy="36216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286E28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54" name="CustomShape 12"/>
            <p:cNvSpPr/>
            <p:nvPr/>
          </p:nvSpPr>
          <p:spPr>
            <a:xfrm>
              <a:off x="4852080" y="4923360"/>
              <a:ext cx="6653520" cy="56268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212040" tIns="27360" rIns="184680" bIns="27720" anchor="ctr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0" strike="noStrike" spc="-1">
                  <a:solidFill>
                    <a:srgbClr val="000000"/>
                  </a:solidFill>
                  <a:latin typeface="Arial" panose="020B0604020202020204"/>
                </a:rPr>
                <a:t>Управління ризиками та удосконалення роботи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</p:grpSp>
      <p:grpSp>
        <p:nvGrpSpPr>
          <p:cNvPr id="155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56" name="CustomShape 14"/>
          <p:cNvSpPr/>
          <p:nvPr/>
        </p:nvSpPr>
        <p:spPr>
          <a:xfrm>
            <a:off x="676800" y="3783960"/>
            <a:ext cx="3762720" cy="1858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6600"/>
                </a:solidFill>
                <a:latin typeface="Arial" panose="020B0604020202020204"/>
                <a:ea typeface="Arial" panose="020B0604020202020204"/>
              </a:rPr>
              <a:t>9 членів</a:t>
            </a:r>
            <a:endParaRPr lang="ru-RU" sz="3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відібраних конкурсною комісією з урахуванням представлення різних фахових компетенцій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57" name="CustomShape 15"/>
          <p:cNvSpPr/>
          <p:nvPr/>
        </p:nvSpPr>
        <p:spPr>
          <a:xfrm>
            <a:off x="2880" y="0"/>
            <a:ext cx="2376000" cy="22046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16"/>
          <p:cNvSpPr/>
          <p:nvPr/>
        </p:nvSpPr>
        <p:spPr>
          <a:xfrm>
            <a:off x="628560" y="574560"/>
            <a:ext cx="17046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86E28"/>
                </a:solidFill>
                <a:latin typeface="Arial" panose="020B0604020202020204"/>
                <a:ea typeface="Arial" panose="020B0604020202020204"/>
              </a:rPr>
              <a:t>Наглядова рада – новий етап розвитку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59" name="Line 17"/>
          <p:cNvSpPr/>
          <p:nvPr/>
        </p:nvSpPr>
        <p:spPr>
          <a:xfrm>
            <a:off x="529920" y="620640"/>
            <a:ext cx="360" cy="1208880"/>
          </a:xfrm>
          <a:prstGeom prst="line">
            <a:avLst/>
          </a:prstGeom>
          <a:ln w="38160">
            <a:solidFill>
              <a:srgbClr val="006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8600" y="2426400"/>
            <a:ext cx="1366560" cy="133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175" y="0"/>
            <a:ext cx="3719830" cy="68757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5640480" y="2748600"/>
            <a:ext cx="360" cy="276480"/>
          </a:xfrm>
          <a:prstGeom prst="rect">
            <a:avLst/>
          </a:prstGeom>
          <a:solidFill>
            <a:srgbClr val="26712A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92" name="Google Shape;106;p2"/>
          <p:cNvPicPr/>
          <p:nvPr/>
        </p:nvPicPr>
        <p:blipFill>
          <a:blip r:embed="rId1"/>
          <a:stretch>
            <a:fillRect/>
          </a:stretch>
        </p:blipFill>
        <p:spPr>
          <a:xfrm>
            <a:off x="5284800" y="-2621880"/>
            <a:ext cx="154440" cy="10692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265060" y="2403720"/>
            <a:ext cx="4010400" cy="4002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000" b="1" spc="-1" baseline="30000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&gt; </a:t>
            </a:r>
            <a:r>
              <a:rPr lang="en-US" altLang="ru-RU" sz="2800" b="1" strike="noStrike" spc="-1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</a:rPr>
              <a:t>20</a:t>
            </a:r>
            <a:endParaRPr lang="ru-RU" sz="28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офіс</a:t>
            </a:r>
            <a:r>
              <a:rPr lang="en-US" altLang="ru-RU" sz="2000" b="1" strike="noStrike" spc="-1" dirty="0" err="1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ів</a:t>
            </a:r>
            <a:endParaRPr lang="ru-RU" sz="20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ru-RU" sz="20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b="1" strike="noStrike" spc="-1" baseline="30000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</a:rPr>
              <a:t>&gt; </a:t>
            </a:r>
            <a:r>
              <a:rPr lang="uk-UA" altLang="ru-RU" sz="2800" b="1" strike="noStrike" spc="-1" dirty="0" smtClean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</a:rPr>
              <a:t>65</a:t>
            </a:r>
            <a:endParaRPr lang="ru-RU" sz="28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штатних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юристів</a:t>
            </a:r>
            <a:endParaRPr lang="ru-RU" sz="20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ru-RU" sz="20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b="1" strike="noStrike" spc="-1" baseline="30000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</a:rPr>
              <a:t>&gt; </a:t>
            </a:r>
            <a:r>
              <a:rPr lang="uk-UA" altLang="ru-RU" sz="2800" b="1" strike="noStrike" spc="-1" dirty="0" smtClean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</a:rPr>
              <a:t>79</a:t>
            </a:r>
            <a:endParaRPr lang="ru-RU" sz="28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</a:pPr>
            <a:r>
              <a:rPr lang="ru-RU" sz="2000" b="1" strike="noStrike" spc="-1" dirty="0" err="1" smtClean="0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адвокатів</a:t>
            </a:r>
            <a:endParaRPr lang="ru-RU" sz="2000" b="1" strike="noStrike" spc="-1" dirty="0" smtClean="0">
              <a:solidFill>
                <a:srgbClr val="000000"/>
              </a:solidFill>
              <a:latin typeface="Arial" panose="020B0604020202020204"/>
              <a:ea typeface="Andale Mono" panose="020B0509000000000004" charset="0"/>
            </a:endParaRPr>
          </a:p>
          <a:p>
            <a:pPr>
              <a:lnSpc>
                <a:spcPct val="90000"/>
              </a:lnSpc>
            </a:pPr>
            <a:endParaRPr lang="ru-RU" sz="20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b="1" strike="noStrike" spc="-1" baseline="30000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</a:rPr>
              <a:t>&gt;</a:t>
            </a:r>
            <a:r>
              <a:rPr lang="ru-RU" sz="2800" b="1" spc="-1" baseline="30000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 </a:t>
            </a:r>
            <a:r>
              <a:rPr lang="en-US" sz="2800" b="1" spc="-1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3 </a:t>
            </a:r>
            <a:r>
              <a:rPr lang="en-US" altLang="en-US" sz="2800" b="1" spc="-1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5</a:t>
            </a:r>
            <a:r>
              <a:rPr lang="en-US" sz="2800" b="1" spc="-1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  <a:t>00</a:t>
            </a:r>
            <a:br>
              <a:rPr lang="en-US" sz="2800" b="1" spc="-1" dirty="0">
                <a:solidFill>
                  <a:srgbClr val="006600"/>
                </a:solidFill>
                <a:latin typeface="Arial" panose="020B0604020202020204"/>
                <a:ea typeface="Andale Mono" panose="020B0509000000000004" charset="0"/>
                <a:sym typeface="+mn-ea"/>
              </a:rPr>
            </a:br>
            <a:r>
              <a:rPr lang="ru-RU" sz="2000" b="1" strike="noStrike" spc="-1" dirty="0" err="1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клієнтів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 panose="020B0604020202020204"/>
                <a:ea typeface="Andale Mono" panose="020B0509000000000004" charset="0"/>
              </a:rPr>
              <a:t>рік</a:t>
            </a:r>
            <a:endParaRPr lang="ru-RU" sz="2000" b="0" strike="noStrike" spc="-1" dirty="0">
              <a:latin typeface="Arial" panose="020B0604020202020204"/>
            </a:endParaRPr>
          </a:p>
        </p:txBody>
      </p:sp>
      <p:pic>
        <p:nvPicPr>
          <p:cNvPr id="95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9960" y="488520"/>
            <a:ext cx="1792440" cy="1235880"/>
          </a:xfrm>
          <a:prstGeom prst="rect">
            <a:avLst/>
          </a:prstGeom>
          <a:ln>
            <a:noFill/>
          </a:ln>
        </p:spPr>
      </p:pic>
      <p:pic>
        <p:nvPicPr>
          <p:cNvPr id="3" name="Изображение 2" descr="ХРЦ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" y="161290"/>
            <a:ext cx="1927860" cy="1737360"/>
          </a:xfrm>
          <a:prstGeom prst="rect">
            <a:avLst/>
          </a:prstGeom>
        </p:spPr>
      </p:pic>
      <p:pic>
        <p:nvPicPr>
          <p:cNvPr id="5" name="Изображение 4" descr="Rayoni-Khersonskoy-Obla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115" y="942340"/>
            <a:ext cx="7239000" cy="5260340"/>
          </a:xfrm>
          <a:prstGeom prst="rect">
            <a:avLst/>
          </a:prstGeom>
        </p:spPr>
      </p:pic>
      <p:pic>
        <p:nvPicPr>
          <p:cNvPr id="4" name="Изображение 3" descr="KhGreen&amp;UA-Map_BVPD-Poin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115" y="208280"/>
            <a:ext cx="2143760" cy="1431290"/>
          </a:xfrm>
          <a:prstGeom prst="rect">
            <a:avLst/>
          </a:prstGeom>
        </p:spPr>
      </p:pic>
      <p:sp>
        <p:nvSpPr>
          <p:cNvPr id="119" name="CustomShape 9"/>
          <p:cNvSpPr/>
          <p:nvPr/>
        </p:nvSpPr>
        <p:spPr>
          <a:xfrm>
            <a:off x="9738995" y="161290"/>
            <a:ext cx="2266315" cy="1563370"/>
          </a:xfrm>
          <a:prstGeom prst="rect">
            <a:avLst/>
          </a:prstGeom>
          <a:noFill/>
          <a:ln w="12600">
            <a:solidFill>
              <a:srgbClr val="006600"/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2849</Words>
  <Application>WPS Presentation</Application>
  <PresentationFormat>Довільний</PresentationFormat>
  <Paragraphs>145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Arial</vt:lpstr>
      <vt:lpstr>Times New Roman</vt:lpstr>
      <vt:lpstr>Webdings</vt:lpstr>
      <vt:lpstr>Symbol</vt:lpstr>
      <vt:lpstr>Andale Mono</vt:lpstr>
      <vt:lpstr>微软雅黑</vt:lpstr>
      <vt:lpstr>Monospace</vt:lpstr>
      <vt:lpstr/>
      <vt:lpstr>Arial Unicode MS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ALXT</dc:creator>
  <cp:lastModifiedBy>age</cp:lastModifiedBy>
  <cp:revision>438</cp:revision>
  <cp:lastPrinted>2019-09-19T06:31:21Z</cp:lastPrinted>
  <dcterms:created xsi:type="dcterms:W3CDTF">2019-09-19T06:31:21Z</dcterms:created>
  <dcterms:modified xsi:type="dcterms:W3CDTF">2019-09-19T06:31:21Z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Довільний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  <property fmtid="{D5CDD505-2E9C-101B-9397-08002B2CF9AE}" pid="12" name="KSOProductBuildVer">
    <vt:lpwstr>1049-11.1.0.8392</vt:lpwstr>
  </property>
</Properties>
</file>