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2"/>
  </p:notesMasterIdLst>
  <p:handoutMasterIdLst>
    <p:handoutMasterId r:id="rId23"/>
  </p:handoutMasterIdLst>
  <p:sldIdLst>
    <p:sldId id="261" r:id="rId2"/>
    <p:sldId id="295" r:id="rId3"/>
    <p:sldId id="380" r:id="rId4"/>
    <p:sldId id="381" r:id="rId5"/>
    <p:sldId id="364" r:id="rId6"/>
    <p:sldId id="377" r:id="rId7"/>
    <p:sldId id="365" r:id="rId8"/>
    <p:sldId id="379" r:id="rId9"/>
    <p:sldId id="366" r:id="rId10"/>
    <p:sldId id="367" r:id="rId11"/>
    <p:sldId id="376" r:id="rId12"/>
    <p:sldId id="368" r:id="rId13"/>
    <p:sldId id="369" r:id="rId14"/>
    <p:sldId id="370" r:id="rId15"/>
    <p:sldId id="375" r:id="rId16"/>
    <p:sldId id="374" r:id="rId17"/>
    <p:sldId id="371" r:id="rId18"/>
    <p:sldId id="378" r:id="rId19"/>
    <p:sldId id="372" r:id="rId20"/>
    <p:sldId id="373" r:id="rId21"/>
  </p:sldIdLst>
  <p:sldSz cx="9144000" cy="6858000" type="screen4x3"/>
  <p:notesSz cx="6761163" cy="9942513"/>
  <p:defaultTextStyle>
    <a:defPPr>
      <a:defRPr lang="uk-UA"/>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83">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ІПАТЕНКО Олена"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E28"/>
    <a:srgbClr val="0D893C"/>
    <a:srgbClr val="E6F2E6"/>
    <a:srgbClr val="FEFEFE"/>
    <a:srgbClr val="6FCB6F"/>
    <a:srgbClr val="EBE6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Помір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30" autoAdjust="0"/>
    <p:restoredTop sz="94364" autoAdjust="0"/>
  </p:normalViewPr>
  <p:slideViewPr>
    <p:cSldViewPr>
      <p:cViewPr varScale="1">
        <p:scale>
          <a:sx n="73" d="100"/>
          <a:sy n="73" d="100"/>
        </p:scale>
        <p:origin x="1302" y="78"/>
      </p:cViewPr>
      <p:guideLst>
        <p:guide orient="horz" pos="2283"/>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30525" cy="496888"/>
          </a:xfrm>
          <a:prstGeom prst="rect">
            <a:avLst/>
          </a:prstGeom>
        </p:spPr>
        <p:txBody>
          <a:bodyPr vert="horz" lIns="91440" tIns="45720" rIns="91440" bIns="45720" rtlCol="0"/>
          <a:lstStyle>
            <a:lvl1pPr algn="l" defTabSz="914239" fontAlgn="auto">
              <a:spcBef>
                <a:spcPts val="0"/>
              </a:spcBef>
              <a:spcAft>
                <a:spcPts val="0"/>
              </a:spcAft>
              <a:defRPr sz="1200">
                <a:latin typeface="+mn-lt"/>
              </a:defRPr>
            </a:lvl1pPr>
          </a:lstStyle>
          <a:p>
            <a:pPr>
              <a:defRPr/>
            </a:pPr>
            <a:endParaRPr lang="uk-UA"/>
          </a:p>
        </p:txBody>
      </p:sp>
      <p:sp>
        <p:nvSpPr>
          <p:cNvPr id="3" name="Місце для дати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defTabSz="914239" fontAlgn="auto">
              <a:spcBef>
                <a:spcPts val="0"/>
              </a:spcBef>
              <a:spcAft>
                <a:spcPts val="0"/>
              </a:spcAft>
              <a:defRPr sz="1200">
                <a:latin typeface="+mn-lt"/>
              </a:defRPr>
            </a:lvl1pPr>
          </a:lstStyle>
          <a:p>
            <a:pPr>
              <a:defRPr/>
            </a:pPr>
            <a:fld id="{49999270-2091-4A62-85A4-CB85AC859806}" type="datetimeFigureOut">
              <a:rPr lang="uk-UA"/>
              <a:pPr>
                <a:defRPr/>
              </a:pPr>
              <a:t>29.05.2019</a:t>
            </a:fld>
            <a:endParaRPr lang="uk-UA"/>
          </a:p>
        </p:txBody>
      </p:sp>
      <p:sp>
        <p:nvSpPr>
          <p:cNvPr id="4" name="Місце для нижнього колонтитула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defTabSz="914239" fontAlgn="auto">
              <a:spcBef>
                <a:spcPts val="0"/>
              </a:spcBef>
              <a:spcAft>
                <a:spcPts val="0"/>
              </a:spcAft>
              <a:defRPr sz="1200">
                <a:latin typeface="+mn-lt"/>
              </a:defRPr>
            </a:lvl1pPr>
          </a:lstStyle>
          <a:p>
            <a:pPr>
              <a:defRPr/>
            </a:pPr>
            <a:endParaRPr lang="uk-UA"/>
          </a:p>
        </p:txBody>
      </p:sp>
      <p:sp>
        <p:nvSpPr>
          <p:cNvPr id="5" name="Місце для номера слайда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defTabSz="914239" fontAlgn="auto">
              <a:spcBef>
                <a:spcPts val="0"/>
              </a:spcBef>
              <a:spcAft>
                <a:spcPts val="0"/>
              </a:spcAft>
              <a:defRPr sz="1200">
                <a:latin typeface="+mn-lt"/>
              </a:defRPr>
            </a:lvl1pPr>
          </a:lstStyle>
          <a:p>
            <a:pPr>
              <a:defRPr/>
            </a:pPr>
            <a:fld id="{380BE0B8-DFFD-4E98-B081-6593967AF235}" type="slidenum">
              <a:rPr lang="uk-UA"/>
              <a:pPr>
                <a:defRPr/>
              </a:pPr>
              <a:t>‹#›</a:t>
            </a:fld>
            <a:endParaRPr lang="uk-U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30525" cy="496888"/>
          </a:xfrm>
          <a:prstGeom prst="rect">
            <a:avLst/>
          </a:prstGeom>
        </p:spPr>
        <p:txBody>
          <a:bodyPr vert="horz" lIns="91440" tIns="45720" rIns="91440" bIns="45720" rtlCol="0"/>
          <a:lstStyle>
            <a:lvl1pPr algn="l" defTabSz="914239" fontAlgn="auto">
              <a:spcBef>
                <a:spcPts val="0"/>
              </a:spcBef>
              <a:spcAft>
                <a:spcPts val="0"/>
              </a:spcAft>
              <a:defRPr sz="1200">
                <a:latin typeface="+mn-lt"/>
              </a:defRPr>
            </a:lvl1pPr>
          </a:lstStyle>
          <a:p>
            <a:pPr>
              <a:defRPr/>
            </a:pPr>
            <a:endParaRPr lang="uk-UA"/>
          </a:p>
        </p:txBody>
      </p:sp>
      <p:sp>
        <p:nvSpPr>
          <p:cNvPr id="3" name="Місце для дати 2"/>
          <p:cNvSpPr>
            <a:spLocks noGrp="1"/>
          </p:cNvSpPr>
          <p:nvPr>
            <p:ph type="dt" idx="1"/>
          </p:nvPr>
        </p:nvSpPr>
        <p:spPr>
          <a:xfrm>
            <a:off x="3829050" y="0"/>
            <a:ext cx="2930525" cy="496888"/>
          </a:xfrm>
          <a:prstGeom prst="rect">
            <a:avLst/>
          </a:prstGeom>
        </p:spPr>
        <p:txBody>
          <a:bodyPr vert="horz" lIns="91440" tIns="45720" rIns="91440" bIns="45720" rtlCol="0"/>
          <a:lstStyle>
            <a:lvl1pPr algn="r" defTabSz="914239" fontAlgn="auto">
              <a:spcBef>
                <a:spcPts val="0"/>
              </a:spcBef>
              <a:spcAft>
                <a:spcPts val="0"/>
              </a:spcAft>
              <a:defRPr sz="1200">
                <a:latin typeface="+mn-lt"/>
              </a:defRPr>
            </a:lvl1pPr>
          </a:lstStyle>
          <a:p>
            <a:pPr>
              <a:defRPr/>
            </a:pPr>
            <a:fld id="{A0BC1821-F3A6-4E7E-9D4F-1EC51BCE2F34}" type="datetimeFigureOut">
              <a:rPr lang="uk-UA"/>
              <a:pPr>
                <a:defRPr/>
              </a:pPr>
              <a:t>29.05.2019</a:t>
            </a:fld>
            <a:endParaRPr lang="uk-UA"/>
          </a:p>
        </p:txBody>
      </p:sp>
      <p:sp>
        <p:nvSpPr>
          <p:cNvPr id="4" name="Місце для зображення 3"/>
          <p:cNvSpPr>
            <a:spLocks noGrp="1" noRot="1" noChangeAspect="1"/>
          </p:cNvSpPr>
          <p:nvPr>
            <p:ph type="sldImg" idx="2"/>
          </p:nvPr>
        </p:nvSpPr>
        <p:spPr>
          <a:xfrm>
            <a:off x="893763" y="746125"/>
            <a:ext cx="4973637" cy="3729038"/>
          </a:xfrm>
          <a:prstGeom prst="rect">
            <a:avLst/>
          </a:prstGeom>
          <a:noFill/>
          <a:ln w="12700">
            <a:solidFill>
              <a:prstClr val="black"/>
            </a:solidFill>
          </a:ln>
        </p:spPr>
        <p:txBody>
          <a:bodyPr vert="horz" lIns="91440" tIns="45720" rIns="91440" bIns="45720" rtlCol="0" anchor="ctr"/>
          <a:lstStyle/>
          <a:p>
            <a:pPr lvl="0"/>
            <a:endParaRPr lang="uk-UA" noProof="0"/>
          </a:p>
        </p:txBody>
      </p:sp>
      <p:sp>
        <p:nvSpPr>
          <p:cNvPr id="5" name="Місце для нотаток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uk-UA" noProof="0"/>
          </a:p>
        </p:txBody>
      </p:sp>
      <p:sp>
        <p:nvSpPr>
          <p:cNvPr id="6" name="Місце для нижнього колонтитула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defTabSz="914239" fontAlgn="auto">
              <a:spcBef>
                <a:spcPts val="0"/>
              </a:spcBef>
              <a:spcAft>
                <a:spcPts val="0"/>
              </a:spcAft>
              <a:defRPr sz="1200">
                <a:latin typeface="+mn-lt"/>
              </a:defRPr>
            </a:lvl1pPr>
          </a:lstStyle>
          <a:p>
            <a:pPr>
              <a:defRPr/>
            </a:pPr>
            <a:endParaRPr lang="uk-UA"/>
          </a:p>
        </p:txBody>
      </p:sp>
      <p:sp>
        <p:nvSpPr>
          <p:cNvPr id="7" name="Місце для номера слайда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defTabSz="914239" fontAlgn="auto">
              <a:spcBef>
                <a:spcPts val="0"/>
              </a:spcBef>
              <a:spcAft>
                <a:spcPts val="0"/>
              </a:spcAft>
              <a:defRPr sz="1200">
                <a:latin typeface="+mn-lt"/>
              </a:defRPr>
            </a:lvl1pPr>
          </a:lstStyle>
          <a:p>
            <a:pPr>
              <a:defRPr/>
            </a:pPr>
            <a:fld id="{9E2A1ADA-8F0E-4DA2-B323-94054D7EDA00}" type="slidenum">
              <a:rPr lang="uk-UA"/>
              <a:pPr>
                <a:defRPr/>
              </a:pPr>
              <a:t>‹#›</a:t>
            </a:fld>
            <a:endParaRPr lang="uk-UA"/>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596" algn="l" defTabSz="914239" rtl="0" eaLnBrk="1" latinLnBrk="0" hangingPunct="1">
      <a:defRPr sz="1200" kern="1200">
        <a:solidFill>
          <a:schemeClr val="tx1"/>
        </a:solidFill>
        <a:latin typeface="+mn-lt"/>
        <a:ea typeface="+mn-ea"/>
        <a:cs typeface="+mn-cs"/>
      </a:defRPr>
    </a:lvl6pPr>
    <a:lvl7pPr marL="2742716" algn="l" defTabSz="914239" rtl="0" eaLnBrk="1" latinLnBrk="0" hangingPunct="1">
      <a:defRPr sz="1200" kern="1200">
        <a:solidFill>
          <a:schemeClr val="tx1"/>
        </a:solidFill>
        <a:latin typeface="+mn-lt"/>
        <a:ea typeface="+mn-ea"/>
        <a:cs typeface="+mn-cs"/>
      </a:defRPr>
    </a:lvl7pPr>
    <a:lvl8pPr marL="3199835" algn="l" defTabSz="914239" rtl="0" eaLnBrk="1" latinLnBrk="0" hangingPunct="1">
      <a:defRPr sz="1200" kern="1200">
        <a:solidFill>
          <a:schemeClr val="tx1"/>
        </a:solidFill>
        <a:latin typeface="+mn-lt"/>
        <a:ea typeface="+mn-ea"/>
        <a:cs typeface="+mn-cs"/>
      </a:defRPr>
    </a:lvl8pPr>
    <a:lvl9pPr marL="3656954" algn="l" defTabSz="914239"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5" indent="0" algn="ctr">
              <a:buNone/>
              <a:defRPr>
                <a:solidFill>
                  <a:schemeClr val="tx1">
                    <a:tint val="75000"/>
                  </a:schemeClr>
                </a:solidFill>
              </a:defRPr>
            </a:lvl8pPr>
            <a:lvl9pPr marL="3656954"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lvl1pPr>
              <a:defRPr/>
            </a:lvl1pPr>
          </a:lstStyle>
          <a:p>
            <a:pPr>
              <a:defRPr/>
            </a:pPr>
            <a:fld id="{073122D3-CACF-4845-B419-7F9A0C7A8E3D}" type="datetimeFigureOut">
              <a:rPr lang="uk-UA"/>
              <a:pPr>
                <a:defRPr/>
              </a:pPr>
              <a:t>29.05.2019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EFD4208C-5D54-48F0-BDB4-EA5090B19854}"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AD274927-49E9-4868-8043-AAD1B012BD63}" type="datetimeFigureOut">
              <a:rPr lang="uk-UA"/>
              <a:pPr>
                <a:defRPr/>
              </a:pPr>
              <a:t>29.05.2019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7842ABB0-18D8-4776-8869-F3E56929D57C}"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9"/>
            <a:ext cx="20574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457200" y="274639"/>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C050906D-5A2D-47F2-B6F9-373E7F028D5F}" type="datetimeFigureOut">
              <a:rPr lang="uk-UA"/>
              <a:pPr>
                <a:defRPr/>
              </a:pPr>
              <a:t>29.05.2019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D0CE280B-7295-4B9E-B4D5-60F18D74667C}"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C4C84145-E1AD-4D9D-885F-67E7C9C7F074}" type="datetimeFigureOut">
              <a:rPr lang="uk-UA"/>
              <a:pPr>
                <a:defRPr/>
              </a:pPr>
              <a:t>29.05.2019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D9C11636-1BA6-470D-B859-0EEA844A6A39}"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19" indent="0">
              <a:buNone/>
              <a:defRPr sz="1800">
                <a:solidFill>
                  <a:schemeClr val="tx1">
                    <a:tint val="75000"/>
                  </a:schemeClr>
                </a:solidFill>
              </a:defRPr>
            </a:lvl2pPr>
            <a:lvl3pPr marL="914239" indent="0">
              <a:buNone/>
              <a:defRPr sz="1600">
                <a:solidFill>
                  <a:schemeClr val="tx1">
                    <a:tint val="75000"/>
                  </a:schemeClr>
                </a:solidFill>
              </a:defRPr>
            </a:lvl3pPr>
            <a:lvl4pPr marL="1371358" indent="0">
              <a:buNone/>
              <a:defRPr sz="1400">
                <a:solidFill>
                  <a:schemeClr val="tx1">
                    <a:tint val="75000"/>
                  </a:schemeClr>
                </a:solidFill>
              </a:defRPr>
            </a:lvl4pPr>
            <a:lvl5pPr marL="1828477" indent="0">
              <a:buNone/>
              <a:defRPr sz="1400">
                <a:solidFill>
                  <a:schemeClr val="tx1">
                    <a:tint val="75000"/>
                  </a:schemeClr>
                </a:solidFill>
              </a:defRPr>
            </a:lvl5pPr>
            <a:lvl6pPr marL="2285596" indent="0">
              <a:buNone/>
              <a:defRPr sz="1400">
                <a:solidFill>
                  <a:schemeClr val="tx1">
                    <a:tint val="75000"/>
                  </a:schemeClr>
                </a:solidFill>
              </a:defRPr>
            </a:lvl6pPr>
            <a:lvl7pPr marL="2742716" indent="0">
              <a:buNone/>
              <a:defRPr sz="1400">
                <a:solidFill>
                  <a:schemeClr val="tx1">
                    <a:tint val="75000"/>
                  </a:schemeClr>
                </a:solidFill>
              </a:defRPr>
            </a:lvl7pPr>
            <a:lvl8pPr marL="3199835" indent="0">
              <a:buNone/>
              <a:defRPr sz="1400">
                <a:solidFill>
                  <a:schemeClr val="tx1">
                    <a:tint val="75000"/>
                  </a:schemeClr>
                </a:solidFill>
              </a:defRPr>
            </a:lvl8pPr>
            <a:lvl9pPr marL="3656954"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lvl1pPr>
              <a:defRPr/>
            </a:lvl1pPr>
          </a:lstStyle>
          <a:p>
            <a:pPr>
              <a:defRPr/>
            </a:pPr>
            <a:fld id="{7992524D-F7B5-4338-9716-C8288EC336A3}" type="datetimeFigureOut">
              <a:rPr lang="uk-UA"/>
              <a:pPr>
                <a:defRPr/>
              </a:pPr>
              <a:t>29.05.2019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2DD819EC-8755-4DB0-B248-F143B5590BE8}"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3"/>
          <p:cNvSpPr>
            <a:spLocks noGrp="1"/>
          </p:cNvSpPr>
          <p:nvPr>
            <p:ph type="dt" sz="half" idx="10"/>
          </p:nvPr>
        </p:nvSpPr>
        <p:spPr/>
        <p:txBody>
          <a:bodyPr/>
          <a:lstStyle>
            <a:lvl1pPr>
              <a:defRPr/>
            </a:lvl1pPr>
          </a:lstStyle>
          <a:p>
            <a:pPr>
              <a:defRPr/>
            </a:pPr>
            <a:fld id="{F70E3721-97A1-4F82-9D6D-DDC690F6CFFC}" type="datetimeFigureOut">
              <a:rPr lang="uk-UA"/>
              <a:pPr>
                <a:defRPr/>
              </a:pPr>
              <a:t>29.05.2019</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8A2BBA84-89D5-4325-A5AE-4646AFA0D406}"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6" y="1535113"/>
            <a:ext cx="4041775"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3"/>
          <p:cNvSpPr>
            <a:spLocks noGrp="1"/>
          </p:cNvSpPr>
          <p:nvPr>
            <p:ph type="dt" sz="half" idx="10"/>
          </p:nvPr>
        </p:nvSpPr>
        <p:spPr/>
        <p:txBody>
          <a:bodyPr/>
          <a:lstStyle>
            <a:lvl1pPr>
              <a:defRPr/>
            </a:lvl1pPr>
          </a:lstStyle>
          <a:p>
            <a:pPr>
              <a:defRPr/>
            </a:pPr>
            <a:fld id="{32B1BF79-FC6F-449B-8816-5BD3686A657E}" type="datetimeFigureOut">
              <a:rPr lang="uk-UA"/>
              <a:pPr>
                <a:defRPr/>
              </a:pPr>
              <a:t>29.05.2019</a:t>
            </a:fld>
            <a:endParaRPr lang="uk-UA"/>
          </a:p>
        </p:txBody>
      </p:sp>
      <p:sp>
        <p:nvSpPr>
          <p:cNvPr id="8"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9" name="Місце для номера слайда 5"/>
          <p:cNvSpPr>
            <a:spLocks noGrp="1"/>
          </p:cNvSpPr>
          <p:nvPr>
            <p:ph type="sldNum" sz="quarter" idx="12"/>
          </p:nvPr>
        </p:nvSpPr>
        <p:spPr/>
        <p:txBody>
          <a:bodyPr/>
          <a:lstStyle>
            <a:lvl1pPr>
              <a:defRPr/>
            </a:lvl1pPr>
          </a:lstStyle>
          <a:p>
            <a:pPr>
              <a:defRPr/>
            </a:pPr>
            <a:fld id="{1DA09BAE-20CC-4D9C-9832-8D52E690E300}"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3"/>
          <p:cNvSpPr>
            <a:spLocks noGrp="1"/>
          </p:cNvSpPr>
          <p:nvPr>
            <p:ph type="dt" sz="half" idx="10"/>
          </p:nvPr>
        </p:nvSpPr>
        <p:spPr/>
        <p:txBody>
          <a:bodyPr/>
          <a:lstStyle>
            <a:lvl1pPr>
              <a:defRPr/>
            </a:lvl1pPr>
          </a:lstStyle>
          <a:p>
            <a:pPr>
              <a:defRPr/>
            </a:pPr>
            <a:fld id="{3E4690A9-5DE1-4B04-A3F1-AA18C48D6D6A}" type="datetimeFigureOut">
              <a:rPr lang="uk-UA"/>
              <a:pPr>
                <a:defRPr/>
              </a:pPr>
              <a:t>29.05.2019</a:t>
            </a:fld>
            <a:endParaRPr lang="uk-UA"/>
          </a:p>
        </p:txBody>
      </p:sp>
      <p:sp>
        <p:nvSpPr>
          <p:cNvPr id="4"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5" name="Місце для номера слайда 5"/>
          <p:cNvSpPr>
            <a:spLocks noGrp="1"/>
          </p:cNvSpPr>
          <p:nvPr>
            <p:ph type="sldNum" sz="quarter" idx="12"/>
          </p:nvPr>
        </p:nvSpPr>
        <p:spPr/>
        <p:txBody>
          <a:bodyPr/>
          <a:lstStyle>
            <a:lvl1pPr>
              <a:defRPr/>
            </a:lvl1pPr>
          </a:lstStyle>
          <a:p>
            <a:pPr>
              <a:defRPr/>
            </a:pPr>
            <a:fld id="{85ABB458-AAF6-4376-89DA-BCE7F6EB75C3}"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3"/>
          <p:cNvSpPr>
            <a:spLocks noGrp="1"/>
          </p:cNvSpPr>
          <p:nvPr>
            <p:ph type="dt" sz="half" idx="10"/>
          </p:nvPr>
        </p:nvSpPr>
        <p:spPr/>
        <p:txBody>
          <a:bodyPr/>
          <a:lstStyle>
            <a:lvl1pPr>
              <a:defRPr/>
            </a:lvl1pPr>
          </a:lstStyle>
          <a:p>
            <a:pPr>
              <a:defRPr/>
            </a:pPr>
            <a:fld id="{073878CA-9785-4E3F-BDBF-E8D516D59045}" type="datetimeFigureOut">
              <a:rPr lang="uk-UA"/>
              <a:pPr>
                <a:defRPr/>
              </a:pPr>
              <a:t>29.05.2019</a:t>
            </a:fld>
            <a:endParaRPr lang="uk-UA"/>
          </a:p>
        </p:txBody>
      </p:sp>
      <p:sp>
        <p:nvSpPr>
          <p:cNvPr id="3"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4" name="Місце для номера слайда 5"/>
          <p:cNvSpPr>
            <a:spLocks noGrp="1"/>
          </p:cNvSpPr>
          <p:nvPr>
            <p:ph type="sldNum" sz="quarter" idx="12"/>
          </p:nvPr>
        </p:nvSpPr>
        <p:spPr/>
        <p:txBody>
          <a:bodyPr/>
          <a:lstStyle>
            <a:lvl1pPr>
              <a:defRPr/>
            </a:lvl1pPr>
          </a:lstStyle>
          <a:p>
            <a:pPr>
              <a:defRPr/>
            </a:pPr>
            <a:fld id="{DE8B6ACC-665E-429B-8EB3-E476E050198A}"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1" y="1435100"/>
            <a:ext cx="3008313" cy="4691063"/>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uk-UA" smtClean="0"/>
              <a:t>Зразок тексту</a:t>
            </a:r>
          </a:p>
        </p:txBody>
      </p:sp>
      <p:sp>
        <p:nvSpPr>
          <p:cNvPr id="5" name="Місце для дати 3"/>
          <p:cNvSpPr>
            <a:spLocks noGrp="1"/>
          </p:cNvSpPr>
          <p:nvPr>
            <p:ph type="dt" sz="half" idx="10"/>
          </p:nvPr>
        </p:nvSpPr>
        <p:spPr/>
        <p:txBody>
          <a:bodyPr/>
          <a:lstStyle>
            <a:lvl1pPr>
              <a:defRPr/>
            </a:lvl1pPr>
          </a:lstStyle>
          <a:p>
            <a:pPr>
              <a:defRPr/>
            </a:pPr>
            <a:fld id="{A0ABC338-0ED6-4C12-A73B-81042E941D71}" type="datetimeFigureOut">
              <a:rPr lang="uk-UA"/>
              <a:pPr>
                <a:defRPr/>
              </a:pPr>
              <a:t>29.05.2019</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A03E63A7-7B5A-476D-8922-F33C37290AB6}"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1792288" y="612775"/>
            <a:ext cx="5486400" cy="4114800"/>
          </a:xfrm>
        </p:spPr>
        <p:txBody>
          <a:bodyPr rtlCol="0">
            <a:normAutofit/>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endParaRPr lang="uk-UA" noProof="0"/>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uk-UA" smtClean="0"/>
              <a:t>Зразок тексту</a:t>
            </a:r>
          </a:p>
        </p:txBody>
      </p:sp>
      <p:sp>
        <p:nvSpPr>
          <p:cNvPr id="5" name="Місце для дати 3"/>
          <p:cNvSpPr>
            <a:spLocks noGrp="1"/>
          </p:cNvSpPr>
          <p:nvPr>
            <p:ph type="dt" sz="half" idx="10"/>
          </p:nvPr>
        </p:nvSpPr>
        <p:spPr/>
        <p:txBody>
          <a:bodyPr/>
          <a:lstStyle>
            <a:lvl1pPr>
              <a:defRPr/>
            </a:lvl1pPr>
          </a:lstStyle>
          <a:p>
            <a:pPr>
              <a:defRPr/>
            </a:pPr>
            <a:fld id="{41A51A07-73B4-45CA-9AA0-C882F977CA96}" type="datetimeFigureOut">
              <a:rPr lang="uk-UA"/>
              <a:pPr>
                <a:defRPr/>
              </a:pPr>
              <a:t>29.05.2019</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48BC41C0-843A-4C92-A4D9-56CEE0553791}"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Місце для заголовка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4" tIns="45712" rIns="91424" bIns="45712" numCol="1" anchor="ctr" anchorCtr="0" compatLnSpc="1">
            <a:prstTxWarp prst="textNoShape">
              <a:avLst/>
            </a:prstTxWarp>
          </a:bodyPr>
          <a:lstStyle/>
          <a:p>
            <a:pPr lvl="0"/>
            <a:r>
              <a:rPr lang="uk-UA" smtClean="0"/>
              <a:t>Зразок заголовка</a:t>
            </a:r>
          </a:p>
        </p:txBody>
      </p:sp>
      <p:sp>
        <p:nvSpPr>
          <p:cNvPr id="1027" name="Місце для тексту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24" tIns="45712" rIns="91424" bIns="45712" rtlCol="0" anchor="ctr"/>
          <a:lstStyle>
            <a:lvl1pPr algn="l" defTabSz="914239" fontAlgn="auto">
              <a:spcBef>
                <a:spcPts val="0"/>
              </a:spcBef>
              <a:spcAft>
                <a:spcPts val="0"/>
              </a:spcAft>
              <a:defRPr sz="1200">
                <a:solidFill>
                  <a:schemeClr val="tx1">
                    <a:tint val="75000"/>
                  </a:schemeClr>
                </a:solidFill>
                <a:latin typeface="+mn-lt"/>
              </a:defRPr>
            </a:lvl1pPr>
          </a:lstStyle>
          <a:p>
            <a:pPr>
              <a:defRPr/>
            </a:pPr>
            <a:fld id="{647CBF4E-CE95-4885-BF4C-FFBE1F502547}" type="datetimeFigureOut">
              <a:rPr lang="uk-UA"/>
              <a:pPr>
                <a:defRPr/>
              </a:pPr>
              <a:t>29.05.2019</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24" tIns="45712" rIns="91424" bIns="45712" rtlCol="0" anchor="ctr"/>
          <a:lstStyle>
            <a:lvl1pPr algn="ctr" defTabSz="914239" fontAlgn="auto">
              <a:spcBef>
                <a:spcPts val="0"/>
              </a:spcBef>
              <a:spcAft>
                <a:spcPts val="0"/>
              </a:spcAft>
              <a:defRPr sz="1200">
                <a:solidFill>
                  <a:schemeClr val="tx1">
                    <a:tint val="75000"/>
                  </a:schemeClr>
                </a:solidFill>
                <a:latin typeface="+mn-lt"/>
              </a:defRPr>
            </a:lvl1pPr>
          </a:lstStyle>
          <a:p>
            <a:pPr>
              <a:defRPr/>
            </a:pPr>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24" tIns="45712" rIns="91424" bIns="45712" rtlCol="0" anchor="ctr"/>
          <a:lstStyle>
            <a:lvl1pPr algn="r" defTabSz="914239" fontAlgn="auto">
              <a:spcBef>
                <a:spcPts val="0"/>
              </a:spcBef>
              <a:spcAft>
                <a:spcPts val="0"/>
              </a:spcAft>
              <a:defRPr sz="1200">
                <a:solidFill>
                  <a:schemeClr val="tx1">
                    <a:tint val="75000"/>
                  </a:schemeClr>
                </a:solidFill>
                <a:latin typeface="+mn-lt"/>
              </a:defRPr>
            </a:lvl1pPr>
          </a:lstStyle>
          <a:p>
            <a:pPr>
              <a:defRPr/>
            </a:pPr>
            <a:fld id="{000A3D9C-BF2C-4FE8-9E5A-C16D34EC7F83}"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itchFamily="34" charset="0"/>
        </a:defRPr>
      </a:lvl2pPr>
      <a:lvl3pPr algn="ctr" defTabSz="912813" rtl="0" eaLnBrk="0" fontAlgn="base" hangingPunct="0">
        <a:spcBef>
          <a:spcPct val="0"/>
        </a:spcBef>
        <a:spcAft>
          <a:spcPct val="0"/>
        </a:spcAft>
        <a:defRPr sz="4400">
          <a:solidFill>
            <a:schemeClr val="tx1"/>
          </a:solidFill>
          <a:latin typeface="Calibri" pitchFamily="34" charset="0"/>
        </a:defRPr>
      </a:lvl3pPr>
      <a:lvl4pPr algn="ctr" defTabSz="912813" rtl="0" eaLnBrk="0" fontAlgn="base" hangingPunct="0">
        <a:spcBef>
          <a:spcPct val="0"/>
        </a:spcBef>
        <a:spcAft>
          <a:spcPct val="0"/>
        </a:spcAft>
        <a:defRPr sz="4400">
          <a:solidFill>
            <a:schemeClr val="tx1"/>
          </a:solidFill>
          <a:latin typeface="Calibri" pitchFamily="34" charset="0"/>
        </a:defRPr>
      </a:lvl4pPr>
      <a:lvl5pPr algn="ctr" defTabSz="912813" rtl="0" eaLnBrk="0" fontAlgn="base" hangingPunct="0">
        <a:spcBef>
          <a:spcPct val="0"/>
        </a:spcBef>
        <a:spcAft>
          <a:spcPct val="0"/>
        </a:spcAft>
        <a:defRPr sz="4400">
          <a:solidFill>
            <a:schemeClr val="tx1"/>
          </a:solidFill>
          <a:latin typeface="Calibri" pitchFamily="34" charset="0"/>
        </a:defRPr>
      </a:lvl5pPr>
      <a:lvl6pPr marL="457200" algn="ctr" defTabSz="912813" rtl="0" fontAlgn="base">
        <a:spcBef>
          <a:spcPct val="0"/>
        </a:spcBef>
        <a:spcAft>
          <a:spcPct val="0"/>
        </a:spcAft>
        <a:defRPr sz="4400">
          <a:solidFill>
            <a:schemeClr val="tx1"/>
          </a:solidFill>
          <a:latin typeface="Calibri" pitchFamily="34" charset="0"/>
        </a:defRPr>
      </a:lvl6pPr>
      <a:lvl7pPr marL="914400" algn="ctr" defTabSz="912813" rtl="0" fontAlgn="base">
        <a:spcBef>
          <a:spcPct val="0"/>
        </a:spcBef>
        <a:spcAft>
          <a:spcPct val="0"/>
        </a:spcAft>
        <a:defRPr sz="4400">
          <a:solidFill>
            <a:schemeClr val="tx1"/>
          </a:solidFill>
          <a:latin typeface="Calibri" pitchFamily="34" charset="0"/>
        </a:defRPr>
      </a:lvl7pPr>
      <a:lvl8pPr marL="1371600" algn="ctr" defTabSz="912813" rtl="0" fontAlgn="base">
        <a:spcBef>
          <a:spcPct val="0"/>
        </a:spcBef>
        <a:spcAft>
          <a:spcPct val="0"/>
        </a:spcAft>
        <a:defRPr sz="4400">
          <a:solidFill>
            <a:schemeClr val="tx1"/>
          </a:solidFill>
          <a:latin typeface="Calibri" pitchFamily="34" charset="0"/>
        </a:defRPr>
      </a:lvl8pPr>
      <a:lvl9pPr marL="1828800" algn="ctr" defTabSz="912813" rtl="0" fontAlgn="base">
        <a:spcBef>
          <a:spcPct val="0"/>
        </a:spcBef>
        <a:spcAft>
          <a:spcPct val="0"/>
        </a:spcAft>
        <a:defRPr sz="4400">
          <a:solidFill>
            <a:schemeClr val="tx1"/>
          </a:solidFill>
          <a:latin typeface="Calibri" pitchFamily="34" charset="0"/>
        </a:defRPr>
      </a:lvl9pPr>
    </p:titleStyle>
    <p:bodyStyle>
      <a:lvl1pPr marL="341313" indent="-341313" algn="l" defTabSz="9128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alpha val="67842"/>
          </a:srgbClr>
        </a:solidFill>
        <a:effectLst/>
      </p:bgPr>
    </p:bg>
    <p:spTree>
      <p:nvGrpSpPr>
        <p:cNvPr id="1" name=""/>
        <p:cNvGrpSpPr/>
        <p:nvPr/>
      </p:nvGrpSpPr>
      <p:grpSpPr>
        <a:xfrm>
          <a:off x="0" y="0"/>
          <a:ext cx="0" cy="0"/>
          <a:chOff x="0" y="0"/>
          <a:chExt cx="0" cy="0"/>
        </a:xfrm>
      </p:grpSpPr>
      <p:grpSp>
        <p:nvGrpSpPr>
          <p:cNvPr id="15362" name="Групувати 1"/>
          <p:cNvGrpSpPr>
            <a:grpSpLocks/>
          </p:cNvGrpSpPr>
          <p:nvPr/>
        </p:nvGrpSpPr>
        <p:grpSpPr bwMode="auto">
          <a:xfrm>
            <a:off x="0" y="2579688"/>
            <a:ext cx="9144000" cy="1436687"/>
            <a:chOff x="0" y="2579962"/>
            <a:chExt cx="9144000" cy="1436833"/>
          </a:xfrm>
        </p:grpSpPr>
        <p:sp>
          <p:nvSpPr>
            <p:cNvPr id="3" name="Прямокутник 2"/>
            <p:cNvSpPr/>
            <p:nvPr/>
          </p:nvSpPr>
          <p:spPr>
            <a:xfrm>
              <a:off x="0" y="2595839"/>
              <a:ext cx="9112250" cy="1403493"/>
            </a:xfrm>
            <a:prstGeom prst="rect">
              <a:avLst/>
            </a:prstGeom>
            <a:solidFill>
              <a:srgbClr val="FEFEF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4" name="Прямокутник 3"/>
            <p:cNvSpPr/>
            <p:nvPr/>
          </p:nvSpPr>
          <p:spPr>
            <a:xfrm>
              <a:off x="2952750" y="2579962"/>
              <a:ext cx="203200" cy="1436833"/>
            </a:xfrm>
            <a:prstGeom prst="rect">
              <a:avLst/>
            </a:prstGeom>
            <a:solidFill>
              <a:srgbClr val="92D05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Прямокутник 4"/>
            <p:cNvSpPr/>
            <p:nvPr/>
          </p:nvSpPr>
          <p:spPr>
            <a:xfrm>
              <a:off x="3155950" y="2579962"/>
              <a:ext cx="5988050" cy="1436833"/>
            </a:xfrm>
            <a:prstGeom prst="rect">
              <a:avLst/>
            </a:prstGeom>
            <a:solidFill>
              <a:srgbClr val="286E28"/>
            </a:solidFill>
            <a:ln>
              <a:solidFill>
                <a:srgbClr val="286E28"/>
              </a:solidFill>
            </a:ln>
          </p:spPr>
          <p:style>
            <a:lnRef idx="2">
              <a:schemeClr val="accent1">
                <a:shade val="50000"/>
              </a:schemeClr>
            </a:lnRef>
            <a:fillRef idx="1">
              <a:schemeClr val="accent1"/>
            </a:fillRef>
            <a:effectRef idx="0">
              <a:schemeClr val="accent1"/>
            </a:effectRef>
            <a:fontRef idx="minor">
              <a:schemeClr val="lt1"/>
            </a:fontRef>
          </p:style>
          <p:txBody>
            <a:bodyPr lIns="0" tIns="40074" rIns="0" bIns="40074" anchor="ctr"/>
            <a:lstStyle/>
            <a:p>
              <a:pPr algn="ctr">
                <a:spcAft>
                  <a:spcPts val="1050"/>
                </a:spcAft>
                <a:defRPr/>
              </a:pPr>
              <a:r>
                <a:rPr lang="uk-UA" sz="2400" b="1" dirty="0" smtClean="0">
                  <a:solidFill>
                    <a:srgbClr val="FFFFFF"/>
                  </a:solidFill>
                  <a:latin typeface="Tahoma" pitchFamily="34" charset="0"/>
                  <a:cs typeface="Tahoma" pitchFamily="34" charset="0"/>
                </a:rPr>
                <a:t>ПРАВО НА СВОБОДУ ТА ОСОБИСТУ НЕДОТОРКАННІСТЬ. ЗАБОРОНА КАТУВАНЬ ЯК АБСОЛЮТНА НОРМА</a:t>
              </a:r>
              <a:endParaRPr lang="uk-UA" sz="2400" b="1" dirty="0">
                <a:solidFill>
                  <a:srgbClr val="FFFFFF"/>
                </a:solidFill>
                <a:latin typeface="Tahoma" pitchFamily="34" charset="0"/>
                <a:cs typeface="Tahoma" pitchFamily="34" charset="0"/>
              </a:endParaRPr>
            </a:p>
          </p:txBody>
        </p:sp>
        <p:pic>
          <p:nvPicPr>
            <p:cNvPr id="15367" name="Рисунок 6"/>
            <p:cNvPicPr>
              <a:picLocks noChangeAspect="1"/>
            </p:cNvPicPr>
            <p:nvPr/>
          </p:nvPicPr>
          <p:blipFill>
            <a:blip r:embed="rId2"/>
            <a:srcRect/>
            <a:stretch>
              <a:fillRect/>
            </a:stretch>
          </p:blipFill>
          <p:spPr bwMode="auto">
            <a:xfrm>
              <a:off x="1000677" y="2579962"/>
              <a:ext cx="1963347" cy="1436833"/>
            </a:xfrm>
            <a:prstGeom prst="rect">
              <a:avLst/>
            </a:prstGeom>
            <a:solidFill>
              <a:schemeClr val="bg1"/>
            </a:solidFill>
            <a:ln w="9525">
              <a:noFill/>
              <a:miter lim="800000"/>
              <a:headEnd/>
              <a:tailEnd/>
            </a:ln>
          </p:spPr>
        </p:pic>
      </p:grpSp>
      <p:sp>
        <p:nvSpPr>
          <p:cNvPr id="15363" name="TextBox 5"/>
          <p:cNvSpPr txBox="1">
            <a:spLocks noChangeArrowheads="1"/>
          </p:cNvSpPr>
          <p:nvPr/>
        </p:nvSpPr>
        <p:spPr bwMode="auto">
          <a:xfrm>
            <a:off x="4941888" y="4567238"/>
            <a:ext cx="4202112" cy="1620837"/>
          </a:xfrm>
          <a:prstGeom prst="rect">
            <a:avLst/>
          </a:prstGeom>
          <a:solidFill>
            <a:schemeClr val="bg1"/>
          </a:solidFill>
          <a:ln w="9525">
            <a:noFill/>
            <a:miter lim="800000"/>
            <a:headEnd/>
            <a:tailEnd/>
          </a:ln>
        </p:spPr>
        <p:txBody>
          <a:bodyPr lIns="80147" tIns="40074" rIns="80147" bIns="40074">
            <a:spAutoFit/>
          </a:bodyPr>
          <a:lstStyle/>
          <a:p>
            <a:r>
              <a:rPr lang="uk-UA" sz="2000" b="1" dirty="0">
                <a:latin typeface="Tahoma" pitchFamily="34" charset="0"/>
                <a:cs typeface="Tahoma" pitchFamily="34" charset="0"/>
              </a:rPr>
              <a:t>Олена Іпатенко,</a:t>
            </a:r>
          </a:p>
          <a:p>
            <a:r>
              <a:rPr lang="uk-UA" sz="2000" dirty="0">
                <a:latin typeface="Tahoma" pitchFamily="34" charset="0"/>
                <a:cs typeface="Tahoma" pitchFamily="34" charset="0"/>
              </a:rPr>
              <a:t>Регіональний центр з надання</a:t>
            </a:r>
          </a:p>
          <a:p>
            <a:r>
              <a:rPr lang="uk-UA" sz="2000" dirty="0">
                <a:latin typeface="Tahoma" pitchFamily="34" charset="0"/>
                <a:cs typeface="Tahoma" pitchFamily="34" charset="0"/>
              </a:rPr>
              <a:t>безоплатної вторинної</a:t>
            </a:r>
            <a:br>
              <a:rPr lang="uk-UA" sz="2000" dirty="0">
                <a:latin typeface="Tahoma" pitchFamily="34" charset="0"/>
                <a:cs typeface="Tahoma" pitchFamily="34" charset="0"/>
              </a:rPr>
            </a:br>
            <a:r>
              <a:rPr lang="uk-UA" sz="2000" dirty="0">
                <a:latin typeface="Tahoma" pitchFamily="34" charset="0"/>
                <a:cs typeface="Tahoma" pitchFamily="34" charset="0"/>
              </a:rPr>
              <a:t>правової допомоги </a:t>
            </a:r>
          </a:p>
          <a:p>
            <a:r>
              <a:rPr lang="uk-UA" sz="2000" dirty="0">
                <a:latin typeface="Tahoma" pitchFamily="34" charset="0"/>
                <a:cs typeface="Tahoma" pitchFamily="34" charset="0"/>
              </a:rPr>
              <a:t>у Херсонській області</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340768"/>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97812" y="1549077"/>
            <a:ext cx="7762999" cy="2527995"/>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endPar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ru-RU"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e</a:t>
            </a:r>
            <a:r>
              <a:rPr lang="ru-RU"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 законне затримання осіб для запобігання поширенню інфекційних захворювань, законне затримання психічнохворих, алкоголіків або наркоманів чи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бродяг</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ru-RU"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f)</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 законний арешт або затримання особи з метою запобігання її недозволеному в'їзду в країну чи особи, щодо якої провадиться процедура депортації або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екстрадиції</a:t>
            </a:r>
            <a:r>
              <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2986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340768"/>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97812" y="1484784"/>
            <a:ext cx="7878644" cy="5112569"/>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smtClean="0">
              <a:solidFill>
                <a:schemeClr val="tx2">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r>
              <a:rPr lang="uk-UA" sz="2400" b="1" dirty="0" smtClean="0">
                <a:solidFill>
                  <a:schemeClr val="tx2">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ЄВРОПЕЙСЬКА КОНВЕНЦІЯ ПРО ЗАПОБІГАННЯ КАТУВАННЯМ ЧИ НЕЛЮДСЬКОМУ АБО ТАКОМУ, ЩО ПРИНИЖУЄ ГІДНІСТЬ, ПОВОДЖЕННЮ ЧИ ПОКАРАННЮ </a:t>
            </a:r>
          </a:p>
          <a:p>
            <a:pPr algn="ctr">
              <a:defRPr/>
            </a:pPr>
            <a:r>
              <a:rPr lang="uk-UA"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(від 26.11.1987, </a:t>
            </a:r>
            <a:r>
              <a:rPr lang="uk-UA"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ратифікована Україною </a:t>
            </a:r>
            <a:r>
              <a:rPr lang="uk-UA"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24.01.1997</a:t>
            </a:r>
            <a:r>
              <a:rPr lang="uk-UA"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uk-UA"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r>
              <a:rPr lang="en-US" sz="1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uk-UA" sz="16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uk-UA"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uk-UA"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Стаття 1.</a:t>
            </a:r>
          </a:p>
          <a:p>
            <a:pPr algn="just">
              <a:defRPr/>
            </a:pPr>
            <a:r>
              <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rPr>
              <a:t>Цим </a:t>
            </a:r>
            <a:r>
              <a:rPr lang="uk-UA" dirty="0">
                <a:solidFill>
                  <a:schemeClr val="bg1"/>
                </a:solidFill>
                <a:latin typeface="Tahoma" panose="020B0604030504040204" pitchFamily="34" charset="0"/>
                <a:ea typeface="Tahoma" panose="020B0604030504040204" pitchFamily="34" charset="0"/>
                <a:cs typeface="Tahoma" panose="020B0604030504040204" pitchFamily="34" charset="0"/>
              </a:rPr>
              <a:t>створюється  Європейський  комітет  з  питань запобігання </a:t>
            </a:r>
          </a:p>
          <a:p>
            <a:pPr algn="just">
              <a:defRPr/>
            </a:pPr>
            <a:r>
              <a:rPr lang="uk-UA" dirty="0">
                <a:solidFill>
                  <a:schemeClr val="bg1"/>
                </a:solidFill>
                <a:latin typeface="Tahoma" panose="020B0604030504040204" pitchFamily="34" charset="0"/>
                <a:ea typeface="Tahoma" panose="020B0604030504040204" pitchFamily="34" charset="0"/>
                <a:cs typeface="Tahoma" panose="020B0604030504040204" pitchFamily="34" charset="0"/>
              </a:rPr>
              <a:t>катуванням  чи  нелюдському  або  такому,  що  принижує  гідність, </a:t>
            </a:r>
            <a:r>
              <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rPr>
              <a:t>поводженню   </a:t>
            </a:r>
            <a:r>
              <a:rPr lang="uk-UA" dirty="0">
                <a:solidFill>
                  <a:schemeClr val="bg1"/>
                </a:solidFill>
                <a:latin typeface="Tahoma" panose="020B0604030504040204" pitchFamily="34" charset="0"/>
                <a:ea typeface="Tahoma" panose="020B0604030504040204" pitchFamily="34" charset="0"/>
                <a:cs typeface="Tahoma" panose="020B0604030504040204" pitchFamily="34" charset="0"/>
              </a:rPr>
              <a:t>чи   покаранню   (далі  "Комітет").  Комітет,  шляхом </a:t>
            </a:r>
            <a:r>
              <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rPr>
              <a:t>здійснення  </a:t>
            </a:r>
            <a:r>
              <a:rPr lang="uk-UA" dirty="0">
                <a:solidFill>
                  <a:schemeClr val="bg1"/>
                </a:solidFill>
                <a:latin typeface="Tahoma" panose="020B0604030504040204" pitchFamily="34" charset="0"/>
                <a:ea typeface="Tahoma" panose="020B0604030504040204" pitchFamily="34" charset="0"/>
                <a:cs typeface="Tahoma" panose="020B0604030504040204" pitchFamily="34" charset="0"/>
              </a:rPr>
              <a:t>інспекцій,  перевіряє  поводження  з позбавленими волі </a:t>
            </a:r>
            <a:r>
              <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rPr>
              <a:t>особами </a:t>
            </a:r>
            <a:r>
              <a:rPr lang="uk-UA" dirty="0">
                <a:solidFill>
                  <a:schemeClr val="bg1"/>
                </a:solidFill>
                <a:latin typeface="Tahoma" panose="020B0604030504040204" pitchFamily="34" charset="0"/>
                <a:ea typeface="Tahoma" panose="020B0604030504040204" pitchFamily="34" charset="0"/>
                <a:cs typeface="Tahoma" panose="020B0604030504040204" pitchFamily="34" charset="0"/>
              </a:rPr>
              <a:t>з метою посилення, у разі необхідності, захисту таких осіб </a:t>
            </a:r>
            <a:r>
              <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rPr>
              <a:t>від </a:t>
            </a:r>
            <a:r>
              <a:rPr lang="uk-UA" dirty="0">
                <a:solidFill>
                  <a:schemeClr val="bg1"/>
                </a:solidFill>
                <a:latin typeface="Tahoma" panose="020B0604030504040204" pitchFamily="34" charset="0"/>
                <a:ea typeface="Tahoma" panose="020B0604030504040204" pitchFamily="34" charset="0"/>
                <a:cs typeface="Tahoma" panose="020B0604030504040204" pitchFamily="34" charset="0"/>
              </a:rPr>
              <a:t>катувань чи нелюдського або такого, що принижує </a:t>
            </a:r>
            <a:r>
              <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rPr>
              <a:t>їхню гідність</a:t>
            </a:r>
            <a:r>
              <a:rPr lang="uk-UA"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rPr>
              <a:t>поводження </a:t>
            </a:r>
            <a:r>
              <a:rPr lang="uk-UA" dirty="0">
                <a:solidFill>
                  <a:schemeClr val="bg1"/>
                </a:solidFill>
                <a:latin typeface="Tahoma" panose="020B0604030504040204" pitchFamily="34" charset="0"/>
                <a:ea typeface="Tahoma" panose="020B0604030504040204" pitchFamily="34" charset="0"/>
                <a:cs typeface="Tahoma" panose="020B0604030504040204" pitchFamily="34" charset="0"/>
              </a:rPr>
              <a:t>чи </a:t>
            </a:r>
            <a:r>
              <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rPr>
              <a:t>покарання»</a:t>
            </a:r>
          </a:p>
          <a:p>
            <a:pPr algn="jus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323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47765" y="1287986"/>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97812" y="1319349"/>
            <a:ext cx="7878644" cy="5278005"/>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r>
              <a:rPr lang="uk-UA" sz="2400" b="1" dirty="0" smtClean="0">
                <a:solidFill>
                  <a:schemeClr val="tx2">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КРИМІНАЛЬНИЙ ПРОЦЕСУАЛЬНИЙ КОДЕКС УКРАЇНИ</a:t>
            </a:r>
          </a:p>
          <a:p>
            <a:pPr algn="ctr">
              <a:defRPr/>
            </a:pPr>
            <a:r>
              <a:rPr lang="uk-UA"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(від 13.04.2012, у редакції від 11.01.2019)</a:t>
            </a:r>
          </a:p>
          <a:p>
            <a:pPr algn="just"/>
            <a:r>
              <a:rPr lang="en-US" sz="1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uk-UA" sz="16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uk-UA" sz="1600"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Стаття </a:t>
            </a:r>
            <a:r>
              <a:rPr lang="ru-RU" b="1"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11.</a:t>
            </a:r>
            <a:r>
              <a:rPr lang="ru-RU"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r>
              <a:rPr lang="ru-RU" b="1"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Повага до людської </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гідності</a:t>
            </a:r>
          </a:p>
          <a:p>
            <a:pPr algn="just"/>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1. Під </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час кримінального провадження повинна бути забезпечена повага до людської гідності, прав і свобод кожної особи</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just"/>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2</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 Забороняється під час кримінального провадження піддавати особу катуванню, жорстокому, нелюдському або такому, що принижує її гідність, поводженню чи покаранню, вдаватися до погроз застосування такого поводження, утримувати особу у принизливих умовах, примушувати до дій, що принижують її гідність.</a:t>
            </a:r>
          </a:p>
          <a:p>
            <a:pPr algn="just"/>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3</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 Кожен має право захищати усіма засобами, що не заборонені законом, свою людську гідність, права, свободи та інтереси, порушені під час здійснення кримінального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провадження»</a:t>
            </a: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3074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340768"/>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97812" y="1484784"/>
            <a:ext cx="7878644" cy="5112569"/>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r>
              <a:rPr lang="en-US" sz="1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uk-UA" sz="16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uk-UA"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Стаття 12. Забезпечення </a:t>
            </a:r>
            <a:r>
              <a:rPr lang="ru-RU" b="1"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права на свободу та особисту недоторканність</a:t>
            </a:r>
          </a:p>
          <a:p>
            <a:pPr algn="just"/>
            <a:r>
              <a:rPr lang="ru-RU"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1.</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 Під </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час кримінального провадження ніхто не може триматися під вартою, бути затриманим або обмеженим у здійсненні права на вільне пересування в інший спосіб через підозру або обвинувачення у вчиненні кримінального правопорушення інакше як на підставах та в порядку, передбачених цим Кодексом</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ru-RU"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2.</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 Кожен, кого затримано через підозру або обвинувачення у вчиненні кримінального правопорушення або інакше позбавлено свободи, повинен бути в найкоротший строк доставлений до слідчого судді для вирішення питання про законність та обґрунтованість його затримання, іншого позбавлення свободи та подальшого тримання. Затримана особа негайно звільняється, якщо протягом сімдесяти двох годин з моменту затримання </a:t>
            </a:r>
            <a:r>
              <a:rPr lang="ru-RU" dirty="0" err="1">
                <a:solidFill>
                  <a:schemeClr val="bg1"/>
                </a:solidFill>
                <a:latin typeface="Tahoma" panose="020B0604030504040204" pitchFamily="34" charset="0"/>
                <a:ea typeface="Tahoma" panose="020B0604030504040204" pitchFamily="34" charset="0"/>
                <a:cs typeface="Tahoma" panose="020B0604030504040204" pitchFamily="34" charset="0"/>
              </a:rPr>
              <a:t>їй</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 не вручено вмотивованого судового рішення про тримання під вартою</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5280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340768"/>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97812" y="1484784"/>
            <a:ext cx="7878644" cy="4608511"/>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r>
              <a:rPr lang="en-US" sz="1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uk-UA" sz="16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ru-RU"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3</a:t>
            </a:r>
            <a:r>
              <a:rPr lang="ru-RU"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 Про затримання особи, взяття її під варту або обмеження в праві на вільне пересування в інший спосіб, а також про її місце перебування має бути негайно повідомлено її близьких родичів, членів сім’ї чи інших осіб за вибором цієї особи в порядку, передбаченому цим Кодексом</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ru-RU"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4.</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 Кожен, хто понад строк, передбачений цим Кодексом, тримається під вартою або позбавлений свободи в інший спосіб, має бути негайно звільнений</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ru-RU"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5.</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 Затримання особи, взяття її під варту або обмеження в праві на вільне пересування в інший спосіб під час кримінального провадження, здійснене за відсутності підстав або з порушенням порядку, передбаченого цим Кодексом, тягне за собою відповідальність, установлену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законом</a:t>
            </a:r>
            <a:r>
              <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9558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1741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268760"/>
            <a:ext cx="8172909" cy="525658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endParaRPr lang="en-US"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ru-RU"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uk-UA" sz="32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ФОРМИ ЖОРСТОКОГО ПОВОДЖЕННЯ</a:t>
            </a:r>
          </a:p>
          <a:p>
            <a:endParaRPr lang="uk-UA"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endParaRPr lang="uk-UA" sz="2800" b="1" dirty="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en-US" sz="24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defTabSz="914239" fontAlgn="auto">
              <a:spcBef>
                <a:spcPts val="0"/>
              </a:spcBef>
              <a:spcAft>
                <a:spcPts val="0"/>
              </a:spcAft>
              <a:defRPr/>
            </a:pPr>
            <a:endParaRPr lang="ru-RU" sz="240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895103" y="2780928"/>
            <a:ext cx="2952328" cy="1080120"/>
          </a:xfrm>
          <a:prstGeom prst="roundRect">
            <a:avLst/>
          </a:prstGeom>
          <a:solidFill>
            <a:srgbClr val="286E28"/>
          </a:solidFill>
          <a:ln>
            <a:solidFill>
              <a:srgbClr val="286E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smtClean="0">
                <a:latin typeface="Tahoma" panose="020B0604030504040204" pitchFamily="34" charset="0"/>
                <a:ea typeface="Tahoma" panose="020B0604030504040204" pitchFamily="34" charset="0"/>
                <a:cs typeface="Tahoma" panose="020B0604030504040204" pitchFamily="34" charset="0"/>
              </a:rPr>
              <a:t>КАТУВАННЯ</a:t>
            </a:r>
            <a:endParaRPr lang="ru-RU" sz="2000" b="1" dirty="0">
              <a:latin typeface="Tahoma" panose="020B0604030504040204" pitchFamily="34" charset="0"/>
              <a:ea typeface="Tahoma" panose="020B0604030504040204" pitchFamily="34" charset="0"/>
              <a:cs typeface="Tahoma" panose="020B0604030504040204" pitchFamily="34" charset="0"/>
            </a:endParaRPr>
          </a:p>
        </p:txBody>
      </p:sp>
      <p:sp>
        <p:nvSpPr>
          <p:cNvPr id="12" name="Скругленный прямоугольник 11"/>
          <p:cNvSpPr/>
          <p:nvPr/>
        </p:nvSpPr>
        <p:spPr>
          <a:xfrm>
            <a:off x="5508104" y="2782003"/>
            <a:ext cx="2952328" cy="1080120"/>
          </a:xfrm>
          <a:prstGeom prst="roundRect">
            <a:avLst/>
          </a:prstGeom>
          <a:solidFill>
            <a:srgbClr val="286E28"/>
          </a:solidFill>
          <a:ln>
            <a:solidFill>
              <a:srgbClr val="286E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smtClean="0">
                <a:latin typeface="Tahoma" panose="020B0604030504040204" pitchFamily="34" charset="0"/>
                <a:ea typeface="Tahoma" panose="020B0604030504040204" pitchFamily="34" charset="0"/>
                <a:cs typeface="Tahoma" panose="020B0604030504040204" pitchFamily="34" charset="0"/>
              </a:rPr>
              <a:t>НЕЛЮДСЬКЕ ПОВОДЖЕННЯ АБО ПОКАРАННЯ</a:t>
            </a:r>
            <a:endParaRPr lang="ru-RU" sz="2000" b="1" dirty="0">
              <a:latin typeface="Tahoma" panose="020B0604030504040204" pitchFamily="34" charset="0"/>
              <a:ea typeface="Tahoma" panose="020B0604030504040204" pitchFamily="34" charset="0"/>
              <a:cs typeface="Tahoma" panose="020B0604030504040204" pitchFamily="34" charset="0"/>
            </a:endParaRPr>
          </a:p>
        </p:txBody>
      </p:sp>
      <p:sp>
        <p:nvSpPr>
          <p:cNvPr id="13" name="Скругленный прямоугольник 12"/>
          <p:cNvSpPr/>
          <p:nvPr/>
        </p:nvSpPr>
        <p:spPr>
          <a:xfrm>
            <a:off x="3302859" y="4563287"/>
            <a:ext cx="2952328" cy="1080120"/>
          </a:xfrm>
          <a:prstGeom prst="roundRect">
            <a:avLst/>
          </a:prstGeom>
          <a:solidFill>
            <a:srgbClr val="286E28"/>
          </a:solidFill>
          <a:ln>
            <a:solidFill>
              <a:srgbClr val="286E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smtClean="0">
                <a:latin typeface="Tahoma" panose="020B0604030504040204" pitchFamily="34" charset="0"/>
                <a:ea typeface="Tahoma" panose="020B0604030504040204" pitchFamily="34" charset="0"/>
                <a:cs typeface="Tahoma" panose="020B0604030504040204" pitchFamily="34" charset="0"/>
              </a:rPr>
              <a:t>ПРИНИЗЛИВЕ ПОВОДЖЕННЯ</a:t>
            </a:r>
            <a:endParaRPr lang="ru-RU" sz="2000" b="1" dirty="0">
              <a:latin typeface="Tahoma" panose="020B0604030504040204" pitchFamily="34" charset="0"/>
              <a:ea typeface="Tahoma" panose="020B0604030504040204" pitchFamily="34" charset="0"/>
              <a:cs typeface="Tahoma" panose="020B0604030504040204" pitchFamily="34" charset="0"/>
            </a:endParaRPr>
          </a:p>
        </p:txBody>
      </p:sp>
      <p:sp>
        <p:nvSpPr>
          <p:cNvPr id="9" name="Стрелка вниз 8"/>
          <p:cNvSpPr/>
          <p:nvPr/>
        </p:nvSpPr>
        <p:spPr>
          <a:xfrm>
            <a:off x="2011577" y="2168860"/>
            <a:ext cx="719380" cy="504056"/>
          </a:xfrm>
          <a:prstGeom prst="downArrow">
            <a:avLst/>
          </a:prstGeom>
          <a:solidFill>
            <a:srgbClr val="286E28"/>
          </a:solidFill>
          <a:ln>
            <a:solidFill>
              <a:srgbClr val="286E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a:off x="6568771" y="2173119"/>
            <a:ext cx="719380" cy="504056"/>
          </a:xfrm>
          <a:prstGeom prst="downArrow">
            <a:avLst/>
          </a:prstGeom>
          <a:solidFill>
            <a:srgbClr val="286E28"/>
          </a:solidFill>
          <a:ln>
            <a:solidFill>
              <a:srgbClr val="286E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низ 15"/>
          <p:cNvSpPr/>
          <p:nvPr/>
        </p:nvSpPr>
        <p:spPr>
          <a:xfrm>
            <a:off x="4419333" y="2132856"/>
            <a:ext cx="719380" cy="2338748"/>
          </a:xfrm>
          <a:prstGeom prst="downArrow">
            <a:avLst/>
          </a:prstGeom>
          <a:solidFill>
            <a:srgbClr val="286E28"/>
          </a:solidFill>
          <a:ln>
            <a:solidFill>
              <a:srgbClr val="286E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Минус 10"/>
          <p:cNvSpPr/>
          <p:nvPr/>
        </p:nvSpPr>
        <p:spPr>
          <a:xfrm>
            <a:off x="1115616" y="2041173"/>
            <a:ext cx="7200800" cy="163691"/>
          </a:xfrm>
          <a:prstGeom prst="mathMinus">
            <a:avLst/>
          </a:prstGeom>
          <a:solidFill>
            <a:srgbClr val="286E28"/>
          </a:solidFill>
          <a:ln>
            <a:solidFill>
              <a:srgbClr val="286E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5215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1741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268760"/>
            <a:ext cx="8172909" cy="525658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endParaRPr lang="en-US"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ru-RU"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r>
              <a:rPr lang="ru-RU"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КАТУВАННЯ</a:t>
            </a:r>
            <a:r>
              <a:rPr lang="ru-RU" sz="2800" dirty="0" smtClean="0">
                <a:solidFill>
                  <a:srgbClr val="0D893C"/>
                </a:solidFill>
                <a:latin typeface="Tahoma" panose="020B0604030504040204" pitchFamily="34" charset="0"/>
                <a:ea typeface="Tahoma" panose="020B0604030504040204" pitchFamily="34" charset="0"/>
                <a:cs typeface="Tahoma" panose="020B0604030504040204" pitchFamily="34" charset="0"/>
              </a:rPr>
              <a:t> </a:t>
            </a:r>
            <a:r>
              <a:rPr lang="ru-RU" sz="28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uk-UA" sz="2800" b="1" dirty="0">
                <a:solidFill>
                  <a:schemeClr val="tx1"/>
                </a:solidFill>
                <a:latin typeface="Tahoma" panose="020B0604030504040204" pitchFamily="34" charset="0"/>
                <a:ea typeface="Tahoma" panose="020B0604030504040204" pitchFamily="34" charset="0"/>
                <a:cs typeface="Tahoma" panose="020B0604030504040204" pitchFamily="34" charset="0"/>
              </a:rPr>
              <a:t>будь-яка процедура, що заподіює людині муки і біль, незалежно від обставин і цілей, незалежно від того, чи закінчується покарання цією процедурою або за нею слідує позбавлення людини життя (загальне тлумачення).</a:t>
            </a:r>
          </a:p>
          <a:p>
            <a:endParaRPr lang="uk-UA" sz="28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2800" b="1" dirty="0">
                <a:solidFill>
                  <a:schemeClr val="tx1"/>
                </a:solidFill>
                <a:latin typeface="Tahoma" panose="020B0604030504040204" pitchFamily="34" charset="0"/>
                <a:ea typeface="Tahoma" panose="020B0604030504040204" pitchFamily="34" charset="0"/>
                <a:cs typeface="Tahoma" panose="020B0604030504040204" pitchFamily="34" charset="0"/>
              </a:rPr>
              <a:t>Навмисне нелюдське поводження, яке викликає дуже сильні і жорстокі страждання</a:t>
            </a:r>
          </a:p>
          <a:p>
            <a:pPr algn="just" defTabSz="914239" fontAlgn="auto">
              <a:spcBef>
                <a:spcPts val="0"/>
              </a:spcBef>
              <a:spcAft>
                <a:spcPts val="0"/>
              </a:spcAft>
              <a:defRPr/>
            </a:pPr>
            <a:endParaRPr lang="en-US" sz="24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defTabSz="914239" fontAlgn="auto">
              <a:spcBef>
                <a:spcPts val="0"/>
              </a:spcBef>
              <a:spcAft>
                <a:spcPts val="0"/>
              </a:spcAft>
              <a:defRPr/>
            </a:pPr>
            <a:endParaRPr lang="ru-RU" sz="240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0433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1741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268760"/>
            <a:ext cx="8172909" cy="525658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marL="342900" lvl="0" indent="-342900" algn="ctr" defTabSz="914400" eaLnBrk="0" hangingPunct="0">
              <a:spcBef>
                <a:spcPct val="20000"/>
              </a:spcBef>
              <a:buClr>
                <a:srgbClr val="FFCC66"/>
              </a:buClr>
              <a:buSzPct val="65000"/>
              <a:defRPr/>
            </a:pPr>
            <a:r>
              <a:rPr lang="uk-UA" sz="3200" b="1" kern="0" dirty="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Стаття 1 Конвенції ООН проти катувань 1984 року</a:t>
            </a:r>
            <a:r>
              <a:rPr lang="uk-UA" sz="3200" b="1" kern="0"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342900" lvl="0" indent="-342900" algn="just" defTabSz="914400" eaLnBrk="0" hangingPunct="0">
              <a:spcBef>
                <a:spcPct val="20000"/>
              </a:spcBef>
              <a:buClr>
                <a:srgbClr val="FFCC66"/>
              </a:buClr>
              <a:buSzPct val="65000"/>
              <a:defRPr/>
            </a:pPr>
            <a:r>
              <a:rPr lang="en-US" sz="2000" kern="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uk-UA" sz="2000" kern="0" dirty="0" smtClean="0">
                <a:solidFill>
                  <a:schemeClr val="tx1"/>
                </a:solidFill>
                <a:latin typeface="Tahoma" panose="020B0604030504040204" pitchFamily="34" charset="0"/>
                <a:ea typeface="Tahoma" panose="020B0604030504040204" pitchFamily="34" charset="0"/>
                <a:cs typeface="Tahoma" panose="020B0604030504040204" pitchFamily="34" charset="0"/>
              </a:rPr>
              <a:t>«Для цілей цієї Конвенції термін </a:t>
            </a:r>
            <a:r>
              <a:rPr lang="uk-UA" sz="2000" b="1" kern="0" dirty="0" smtClean="0">
                <a:solidFill>
                  <a:schemeClr val="tx1"/>
                </a:solidFill>
                <a:latin typeface="Tahoma" panose="020B0604030504040204" pitchFamily="34" charset="0"/>
                <a:ea typeface="Tahoma" panose="020B0604030504040204" pitchFamily="34" charset="0"/>
                <a:cs typeface="Tahoma" panose="020B0604030504040204" pitchFamily="34" charset="0"/>
              </a:rPr>
              <a:t>"катування" </a:t>
            </a:r>
            <a:r>
              <a:rPr lang="uk-UA" sz="2000" kern="0" dirty="0" smtClean="0">
                <a:solidFill>
                  <a:schemeClr val="tx1"/>
                </a:solidFill>
                <a:latin typeface="Tahoma" panose="020B0604030504040204" pitchFamily="34" charset="0"/>
                <a:ea typeface="Tahoma" panose="020B0604030504040204" pitchFamily="34" charset="0"/>
                <a:cs typeface="Tahoma" panose="020B0604030504040204" pitchFamily="34" charset="0"/>
              </a:rPr>
              <a:t>означає будь-яку дію,</a:t>
            </a:r>
            <a:r>
              <a:rPr lang="en-US" sz="2000" kern="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uk-UA" sz="2000" kern="0" dirty="0" smtClean="0">
                <a:solidFill>
                  <a:schemeClr val="tx1"/>
                </a:solidFill>
                <a:latin typeface="Tahoma" panose="020B0604030504040204" pitchFamily="34" charset="0"/>
                <a:ea typeface="Tahoma" panose="020B0604030504040204" pitchFamily="34" charset="0"/>
                <a:cs typeface="Tahoma" panose="020B0604030504040204" pitchFamily="34" charset="0"/>
              </a:rPr>
              <a:t>якою будь-якій особі навмисно заподіюються сильний біль або страждання, фізичне чи моральне, щоб отримати від неї або від третьої особи відомості чи визнання, покарати її за дії, які вчинила вона або третя особа чи у вчиненні яких вона підозрюється, а також залякати чи примусити її або третю особу, чи з будь-якої причини, що ґрунтується на дискримінації будь-якого виду, коли такий біль або страждання заподіюються державними посадовими особами чи іншими особами, які виступають як офіційні, чи з їх підбурювання, чи з їх відома, чи за їх мовчазної згоди. В цей термін не включаються біль або страждання, що виникли внаслідок лише законних санкцій, невіддільні від цих санкцій чи спричиняються ними випадково»</a:t>
            </a:r>
            <a:endParaRPr lang="uk-UA" sz="2000" kern="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0749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1741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268760"/>
            <a:ext cx="8172909" cy="525658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endParaRPr lang="en-US"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ru-RU"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ru-RU"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ОЗНАКИ КАТУВАННЯ</a:t>
            </a:r>
          </a:p>
          <a:p>
            <a:endParaRPr lang="uk-UA" sz="2800" b="1" dirty="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en-US" sz="24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defTabSz="914239" fontAlgn="auto">
              <a:spcBef>
                <a:spcPts val="0"/>
              </a:spcBef>
              <a:spcAft>
                <a:spcPts val="0"/>
              </a:spcAft>
              <a:defRPr/>
            </a:pPr>
            <a:endParaRPr lang="ru-RU" sz="240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9" name="Скругленный прямоугольник 8"/>
          <p:cNvSpPr/>
          <p:nvPr/>
        </p:nvSpPr>
        <p:spPr>
          <a:xfrm>
            <a:off x="1763688" y="2635149"/>
            <a:ext cx="6739801" cy="592355"/>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endPar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sz="2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ru-RU" sz="2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спричинення</a:t>
            </a:r>
            <a:r>
              <a:rPr lang="ru-RU"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 сильного болю або страждання</a:t>
            </a:r>
            <a:endParaRPr lang="uk-UA"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1" name="Скругленный прямоугольник 10"/>
          <p:cNvSpPr/>
          <p:nvPr/>
        </p:nvSpPr>
        <p:spPr>
          <a:xfrm>
            <a:off x="1763688" y="3573017"/>
            <a:ext cx="6752214" cy="1264528"/>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r>
              <a:rPr lang="uk-UA" sz="2000" dirty="0">
                <a:solidFill>
                  <a:schemeClr val="bg1"/>
                </a:solidFill>
                <a:latin typeface="Tahoma" panose="020B0604030504040204" pitchFamily="34" charset="0"/>
                <a:ea typeface="Tahoma" panose="020B0604030504040204" pitchFamily="34" charset="0"/>
                <a:cs typeface="Tahoma" panose="020B0604030504040204" pitchFamily="34" charset="0"/>
              </a:rPr>
              <a:t>в</a:t>
            </a:r>
            <a:r>
              <a:rPr lang="uk-UA"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чинене безпосередньо держаними посадовими особами чи іншими «офіційними» особами, з їх підбурювання, з їх відома або з їх мовчазної згоди</a:t>
            </a:r>
            <a:endParaRPr lang="uk-UA"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2" name="Скругленный прямоугольник 11"/>
          <p:cNvSpPr/>
          <p:nvPr/>
        </p:nvSpPr>
        <p:spPr>
          <a:xfrm>
            <a:off x="1763688" y="5258152"/>
            <a:ext cx="6803282" cy="727131"/>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endPar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r>
              <a:rPr lang="uk-UA"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вчинене з конкретною метою </a:t>
            </a: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Стрелка вправо 2"/>
          <p:cNvSpPr/>
          <p:nvPr/>
        </p:nvSpPr>
        <p:spPr>
          <a:xfrm>
            <a:off x="781330" y="2635149"/>
            <a:ext cx="720080" cy="648071"/>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a:off x="809761" y="3940561"/>
            <a:ext cx="720080" cy="648071"/>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p:cNvSpPr/>
          <p:nvPr/>
        </p:nvSpPr>
        <p:spPr>
          <a:xfrm>
            <a:off x="785309" y="5297681"/>
            <a:ext cx="720080" cy="648071"/>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0709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1741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268760"/>
            <a:ext cx="8172909" cy="525658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endParaRPr lang="en-US"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r>
              <a:rPr lang="uk-UA"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НЕЛЮДСЬКЕ ПОВОДЖЕННЯ</a:t>
            </a:r>
            <a:r>
              <a:rPr lang="ru-RU" sz="2800" b="1" dirty="0" smtClean="0">
                <a:solidFill>
                  <a:srgbClr val="0D893C"/>
                </a:solidFill>
                <a:latin typeface="Tahoma" panose="020B0604030504040204" pitchFamily="34" charset="0"/>
                <a:ea typeface="Tahoma" panose="020B0604030504040204" pitchFamily="34" charset="0"/>
                <a:cs typeface="Tahoma" panose="020B0604030504040204" pitchFamily="34" charset="0"/>
              </a:rPr>
              <a:t> </a:t>
            </a:r>
            <a:r>
              <a:rPr lang="ru-RU" sz="28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 навмисне заподіяння страждань, якщо певні обставини не дозволяють охарактеризувати таке поводження як «катування» </a:t>
            </a:r>
          </a:p>
          <a:p>
            <a:endParaRPr lang="uk-UA" sz="2800" b="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en-US" sz="28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defTabSz="914239" fontAlgn="auto">
              <a:spcBef>
                <a:spcPts val="0"/>
              </a:spcBef>
              <a:spcAft>
                <a:spcPts val="0"/>
              </a:spcAft>
              <a:defRPr/>
            </a:pPr>
            <a:endParaRPr lang="ru-RU" sz="240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1275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16389"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16390" name="Прямокутник 2"/>
          <p:cNvSpPr>
            <a:spLocks noChangeArrowheads="1"/>
          </p:cNvSpPr>
          <p:nvPr/>
        </p:nvSpPr>
        <p:spPr bwMode="auto">
          <a:xfrm>
            <a:off x="755650" y="1708150"/>
            <a:ext cx="7993063" cy="679450"/>
          </a:xfrm>
          <a:prstGeom prst="rect">
            <a:avLst/>
          </a:prstGeom>
          <a:noFill/>
          <a:ln w="9525">
            <a:noFill/>
            <a:miter lim="800000"/>
            <a:headEnd/>
            <a:tailEnd/>
          </a:ln>
        </p:spPr>
        <p:txBody>
          <a:bodyPr>
            <a:spAutoFit/>
          </a:bodyPr>
          <a:lstStyle/>
          <a:p>
            <a:pPr algn="just">
              <a:lnSpc>
                <a:spcPct val="115000"/>
              </a:lnSpc>
              <a:spcAft>
                <a:spcPts val="1000"/>
              </a:spcAft>
            </a:pPr>
            <a:endParaRPr lang="ru-RU" sz="3600">
              <a:latin typeface="Times New Roman" pitchFamily="18" charset="0"/>
              <a:ea typeface="Calibri" pitchFamily="34" charset="0"/>
              <a:cs typeface="Times New Roman" pitchFamily="18" charset="0"/>
            </a:endParaRPr>
          </a:p>
        </p:txBody>
      </p:sp>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39750" y="1988840"/>
            <a:ext cx="8208963" cy="3865674"/>
          </a:xfrm>
          <a:prstGeom prst="rect">
            <a:avLst/>
          </a:prstGeom>
          <a:solidFill>
            <a:schemeClr val="bg1"/>
          </a:solidFill>
        </p:spPr>
        <p:txBody>
          <a:bodyPr>
            <a:spAutoFit/>
          </a:bodyPr>
          <a:lstStyle/>
          <a:p>
            <a:pPr defTabSz="914400">
              <a:spcBef>
                <a:spcPct val="20000"/>
              </a:spcBef>
              <a:defRPr/>
            </a:pPr>
            <a:r>
              <a:rPr lang="uk-UA" sz="3200" b="1" dirty="0" smtClean="0">
                <a:solidFill>
                  <a:srgbClr val="000000"/>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a:t>
            </a:r>
            <a:r>
              <a:rPr lang="ru-RU" sz="3200" b="1" dirty="0">
                <a:latin typeface="Tahoma" panose="020B0604030504040204" pitchFamily="34" charset="0"/>
                <a:ea typeface="Tahoma" panose="020B0604030504040204" pitchFamily="34" charset="0"/>
                <a:cs typeface="Tahoma" panose="020B0604030504040204" pitchFamily="34" charset="0"/>
              </a:rPr>
              <a:t>Жорстокість є завжди результат страху, слабкості та боягузтва</a:t>
            </a:r>
            <a:r>
              <a:rPr lang="uk-UA" sz="3200" b="1" dirty="0" smtClean="0">
                <a:solidFill>
                  <a:srgbClr val="000000"/>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a:t>
            </a:r>
            <a:endParaRPr lang="uk-UA" sz="3200" b="1" dirty="0">
              <a:solidFill>
                <a:srgbClr val="000000"/>
              </a:solidFill>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endParaRPr>
          </a:p>
          <a:p>
            <a:pPr defTabSz="914400">
              <a:spcBef>
                <a:spcPct val="20000"/>
              </a:spcBef>
              <a:defRPr/>
            </a:pPr>
            <a:r>
              <a:rPr lang="uk-UA" sz="3200" dirty="0">
                <a:solidFill>
                  <a:srgbClr val="000000"/>
                </a:solidFill>
                <a:latin typeface="Tahoma" pitchFamily="34" charset="0"/>
                <a:cs typeface="Tahoma" pitchFamily="34" charset="0"/>
              </a:rPr>
              <a:t>	</a:t>
            </a:r>
            <a:r>
              <a:rPr lang="uk-UA" sz="3200" dirty="0" smtClean="0">
                <a:solidFill>
                  <a:srgbClr val="000000"/>
                </a:solidFill>
                <a:latin typeface="Tahoma" pitchFamily="34" charset="0"/>
                <a:cs typeface="Tahoma" pitchFamily="34" charset="0"/>
              </a:rPr>
              <a:t>			Клод-Адріан Гельвецій</a:t>
            </a:r>
          </a:p>
          <a:p>
            <a:pPr defTabSz="914400">
              <a:spcBef>
                <a:spcPct val="20000"/>
              </a:spcBef>
              <a:defRPr/>
            </a:pPr>
            <a:endParaRPr lang="uk-UA" sz="3200" dirty="0">
              <a:solidFill>
                <a:srgbClr val="000000"/>
              </a:solidFill>
              <a:latin typeface="Tahoma" pitchFamily="34" charset="0"/>
              <a:cs typeface="Tahoma" pitchFamily="34" charset="0"/>
            </a:endParaRPr>
          </a:p>
          <a:p>
            <a:pPr defTabSz="914400">
              <a:spcBef>
                <a:spcPct val="20000"/>
              </a:spcBef>
              <a:defRPr/>
            </a:pPr>
            <a:r>
              <a:rPr lang="uk-UA" sz="3000" dirty="0" smtClean="0">
                <a:solidFill>
                  <a:srgbClr val="000000"/>
                </a:solidFill>
                <a:latin typeface="Tahoma" pitchFamily="34" charset="0"/>
                <a:cs typeface="Tahoma" pitchFamily="34" charset="0"/>
              </a:rPr>
              <a:t>«</a:t>
            </a:r>
            <a:r>
              <a:rPr lang="ru-RU" sz="3000" b="1" dirty="0" smtClean="0">
                <a:latin typeface="Tahoma" panose="020B0604030504040204" pitchFamily="34" charset="0"/>
                <a:ea typeface="Tahoma" panose="020B0604030504040204" pitchFamily="34" charset="0"/>
                <a:cs typeface="Tahoma" panose="020B0604030504040204" pitchFamily="34" charset="0"/>
              </a:rPr>
              <a:t>Будь-яка</a:t>
            </a:r>
            <a:r>
              <a:rPr lang="ru-RU" sz="3000" b="1" dirty="0">
                <a:latin typeface="Tahoma" panose="020B0604030504040204" pitchFamily="34" charset="0"/>
                <a:ea typeface="Tahoma" panose="020B0604030504040204" pitchFamily="34" charset="0"/>
                <a:cs typeface="Tahoma" panose="020B0604030504040204" pitchFamily="34" charset="0"/>
              </a:rPr>
              <a:t> </a:t>
            </a:r>
            <a:r>
              <a:rPr lang="ru-RU" sz="3000" b="1" dirty="0" smtClean="0">
                <a:latin typeface="Tahoma" panose="020B0604030504040204" pitchFamily="34" charset="0"/>
                <a:ea typeface="Tahoma" panose="020B0604030504040204" pitchFamily="34" charset="0"/>
                <a:cs typeface="Tahoma" panose="020B0604030504040204" pitchFamily="34" charset="0"/>
              </a:rPr>
              <a:t>жорстокість походить </a:t>
            </a:r>
            <a:r>
              <a:rPr lang="ru-RU" sz="3000" b="1" dirty="0">
                <a:latin typeface="Tahoma" panose="020B0604030504040204" pitchFamily="34" charset="0"/>
                <a:ea typeface="Tahoma" panose="020B0604030504040204" pitchFamily="34" charset="0"/>
                <a:cs typeface="Tahoma" panose="020B0604030504040204" pitchFamily="34" charset="0"/>
              </a:rPr>
              <a:t>від душевної черствості та </a:t>
            </a:r>
            <a:r>
              <a:rPr lang="ru-RU" sz="3000" b="1" dirty="0" smtClean="0">
                <a:latin typeface="Tahoma" panose="020B0604030504040204" pitchFamily="34" charset="0"/>
                <a:ea typeface="Tahoma" panose="020B0604030504040204" pitchFamily="34" charset="0"/>
                <a:cs typeface="Tahoma" panose="020B0604030504040204" pitchFamily="34" charset="0"/>
              </a:rPr>
              <a:t>слабкості</a:t>
            </a:r>
            <a:r>
              <a:rPr lang="uk-UA" sz="30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p>
          <a:p>
            <a:pPr defTabSz="914400">
              <a:spcBef>
                <a:spcPct val="20000"/>
              </a:spcBef>
              <a:defRPr/>
            </a:pPr>
            <a:r>
              <a:rPr lang="uk-UA" sz="3200" dirty="0">
                <a:solidFill>
                  <a:srgbClr val="000000"/>
                </a:solidFill>
                <a:latin typeface="Tahoma" pitchFamily="34" charset="0"/>
                <a:cs typeface="Tahoma" pitchFamily="34" charset="0"/>
              </a:rPr>
              <a:t>	</a:t>
            </a:r>
            <a:r>
              <a:rPr lang="uk-UA" sz="3200" dirty="0" smtClean="0">
                <a:solidFill>
                  <a:srgbClr val="000000"/>
                </a:solidFill>
                <a:latin typeface="Tahoma" pitchFamily="34" charset="0"/>
                <a:cs typeface="Tahoma" pitchFamily="34" charset="0"/>
              </a:rPr>
              <a:t>	                   Сенека Анней Луцій</a:t>
            </a:r>
            <a:endParaRPr lang="uk-UA" sz="3200" dirty="0">
              <a:solidFill>
                <a:srgbClr val="000000"/>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1741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268760"/>
            <a:ext cx="8172909" cy="525658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endParaRPr lang="en-US"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lvl="0" defTabSz="914239" fontAlgn="auto">
              <a:lnSpc>
                <a:spcPct val="115000"/>
              </a:lnSpc>
              <a:spcBef>
                <a:spcPts val="0"/>
              </a:spcBef>
              <a:spcAft>
                <a:spcPts val="1000"/>
              </a:spcAft>
            </a:pPr>
            <a:endParaRPr lang="uk-UA"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lvl="0" defTabSz="914239" fontAlgn="auto">
              <a:lnSpc>
                <a:spcPct val="115000"/>
              </a:lnSpc>
              <a:spcBef>
                <a:spcPts val="0"/>
              </a:spcBef>
              <a:spcAft>
                <a:spcPts val="1000"/>
              </a:spcAft>
            </a:pPr>
            <a:endParaRPr lang="en-US"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lvl="0" defTabSz="914239" fontAlgn="auto">
              <a:lnSpc>
                <a:spcPct val="115000"/>
              </a:lnSpc>
              <a:spcBef>
                <a:spcPts val="0"/>
              </a:spcBef>
              <a:spcAft>
                <a:spcPts val="1000"/>
              </a:spcAft>
            </a:pPr>
            <a:r>
              <a:rPr lang="uk-UA" sz="28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ПРИНИЗЛИВЕ ПОВОДЖЕННЯ</a:t>
            </a:r>
            <a:r>
              <a:rPr lang="ru-RU" sz="2800" b="1" dirty="0" smtClean="0">
                <a:solidFill>
                  <a:srgbClr val="0D893C"/>
                </a:solidFill>
                <a:latin typeface="Tahoma" panose="020B0604030504040204" pitchFamily="34" charset="0"/>
                <a:ea typeface="Tahoma" panose="020B0604030504040204" pitchFamily="34" charset="0"/>
                <a:cs typeface="Tahoma" panose="020B0604030504040204" pitchFamily="34" charset="0"/>
              </a:rPr>
              <a:t> </a:t>
            </a:r>
            <a:r>
              <a:rPr lang="ru-RU" sz="28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 поводження, яке викликає у потерпілих почуття страху, </a:t>
            </a:r>
            <a:r>
              <a:rPr lang="uk-UA" sz="28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пригніченості </a:t>
            </a:r>
            <a:r>
              <a:rPr lang="uk-UA" sz="2800" b="1" dirty="0">
                <a:solidFill>
                  <a:prstClr val="black"/>
                </a:solidFill>
                <a:latin typeface="Tahoma" panose="020B0604030504040204" pitchFamily="34" charset="0"/>
                <a:ea typeface="Tahoma" panose="020B0604030504040204" pitchFamily="34" charset="0"/>
                <a:cs typeface="Tahoma" panose="020B0604030504040204" pitchFamily="34" charset="0"/>
              </a:rPr>
              <a:t>і неповноцінності, які здатні образити або принизити їх, зламати їх фізичний чи моральний опір або спонукати їх діяти проти своєї волі і совісті</a:t>
            </a:r>
          </a:p>
          <a:p>
            <a:endParaRPr lang="uk-UA" sz="2800" b="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uk-UA" sz="2800" b="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en-US" sz="28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defTabSz="914239" fontAlgn="auto">
              <a:spcBef>
                <a:spcPts val="0"/>
              </a:spcBef>
              <a:spcAft>
                <a:spcPts val="0"/>
              </a:spcAft>
              <a:defRPr/>
            </a:pPr>
            <a:endParaRPr lang="ru-RU" sz="240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9369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187450"/>
            <a:ext cx="8172909" cy="5538490"/>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r>
              <a:rPr lang="uk-UA" sz="32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 </a:t>
            </a:r>
            <a:endParaRPr lang="uk-UA" sz="32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97812" y="1340768"/>
            <a:ext cx="7762999" cy="5076564"/>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r>
              <a:rPr lang="uk-UA" sz="60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ЗАКОНОДАВСТВО</a:t>
            </a:r>
          </a:p>
          <a:p>
            <a:pPr algn="ctr">
              <a:defRPr/>
            </a:pPr>
            <a:endParaRPr lang="uk-UA" sz="4000" b="1" dirty="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40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4000" b="1" dirty="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4000" b="1" dirty="0" smtClean="0">
              <a:solidFill>
                <a:schemeClr val="tx2">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defRPr/>
            </a:pPr>
            <a:endParaRPr lang="ru-RU"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133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187450"/>
            <a:ext cx="8172909" cy="5538490"/>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r>
              <a:rPr lang="uk-UA" sz="32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 </a:t>
            </a:r>
            <a:endParaRPr lang="uk-UA" sz="32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97812" y="1340768"/>
            <a:ext cx="7762999" cy="5076564"/>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r>
              <a:rPr lang="uk-UA" sz="2400" b="1" dirty="0" smtClean="0">
                <a:solidFill>
                  <a:schemeClr val="tx2">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КОНСТИТУЦІЯ УКРАЇНИ</a:t>
            </a:r>
          </a:p>
          <a:p>
            <a:pPr algn="ctr">
              <a:defRPr/>
            </a:pPr>
            <a:r>
              <a:rPr lang="uk-UA" b="1" dirty="0" smtClean="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від 28.06. 1996 (у редакції від 21.02.2019)</a:t>
            </a:r>
            <a:endParaRPr lang="en-US" b="1" dirty="0" smtClean="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defRPr/>
            </a:pPr>
            <a:endParaRPr lang="uk-UA" sz="20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r>
              <a:rPr lang="en-US" b="1"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r>
              <a:rPr lang="en-US"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r>
              <a:rPr lang="uk-UA"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Стаття </a:t>
            </a:r>
            <a:r>
              <a:rPr lang="ru-RU" b="1"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28.</a:t>
            </a:r>
            <a:r>
              <a:rPr lang="ru-RU"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r>
              <a:rPr lang="ru-RU" b="1"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Кожен має право на повагу до його </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гідності</a:t>
            </a:r>
            <a:endParaRPr lang="ru-RU" b="1"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Ніхто </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не може бути підданий катуванню, жорстокому, нелюдському або такому, що принижує його гідність, поводженню чи покаранню.</a:t>
            </a:r>
          </a:p>
          <a:p>
            <a:pPr algn="just"/>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Жодна людина без її вільної згоди не може бути піддана медичним, науковим чи іншим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дослідам»</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defRPr/>
            </a:pPr>
            <a:r>
              <a:rPr lang="en-US" sz="1600"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r>
              <a:rPr lang="uk-UA" sz="1600"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a:t>
            </a:r>
            <a:r>
              <a:rPr lang="en-US"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C</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таття </a:t>
            </a:r>
            <a:r>
              <a:rPr lang="ru-RU" b="1"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29. Кожна людина має право на свободу та особисту </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недоторканність</a:t>
            </a:r>
            <a:endParaRPr lang="en-US"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endParaRPr>
          </a:p>
          <a:p>
            <a:pPr>
              <a:defRPr/>
            </a:pP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Ніхто </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не може бути заарештований або триматися під вартою інакше як за вмотивованим рішенням суду і тільки на підставах та в порядку, встановлених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законом»</a:t>
            </a:r>
          </a:p>
          <a:p>
            <a:pPr>
              <a:defRPr/>
            </a:pPr>
            <a:endPar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en-US"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ru-RU"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6363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340768"/>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97812" y="1628800"/>
            <a:ext cx="7762999" cy="4968553"/>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uk-UA" sz="2400" b="1" dirty="0" smtClean="0">
                <a:solidFill>
                  <a:schemeClr val="tx2">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ЗАГАЛЬНА ДЕКЛАРАЦІЯ ПРАВ ЛЮДИНИ </a:t>
            </a:r>
          </a:p>
          <a:p>
            <a:pPr algn="ctr">
              <a:defRPr/>
            </a:pPr>
            <a:r>
              <a:rPr lang="uk-UA" b="1" dirty="0" smtClean="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(від 10.12.1948)</a:t>
            </a:r>
          </a:p>
          <a:p>
            <a:pPr algn="just"/>
            <a:r>
              <a:rPr lang="en-US" sz="1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uk-UA" sz="16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uk-UA"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 </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Стаття 3</a:t>
            </a:r>
          </a:p>
          <a:p>
            <a:pPr algn="just"/>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Кожна людина має право на життя, на свободу і на особисту недоторканність»</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r>
              <a:rPr lang="en-US"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r>
              <a:rPr lang="uk-UA"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a:t>
            </a:r>
            <a:r>
              <a:rPr lang="en-US"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C</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таття 5</a:t>
            </a:r>
          </a:p>
          <a:p>
            <a:pPr>
              <a:defRPr/>
            </a:pP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Ніхто не повинен зазнавати тортур або жорстокого, нелюдського, або такого, що принижує його гідність, поводження і покаранная»</a:t>
            </a:r>
          </a:p>
          <a:p>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uk-UA"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a:t>
            </a:r>
            <a:r>
              <a:rPr lang="en-US"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C</a:t>
            </a:r>
            <a:r>
              <a:rPr lang="ru-RU" b="1"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таття </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9</a:t>
            </a:r>
            <a:endParaRPr lang="ru-RU" b="1"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endParaRPr>
          </a:p>
          <a:p>
            <a:pPr>
              <a:defRPr/>
            </a:pP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Ніхто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не може зазнавати безпідставного арешту, затримання або вигнання»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7747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340768"/>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97812" y="1549077"/>
            <a:ext cx="7762999" cy="4904259"/>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uk-UA" sz="2400" b="1" dirty="0" smtClean="0">
                <a:solidFill>
                  <a:schemeClr val="tx2">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МІЖНАРОДНИЙ ПАКТ ПРО ГРОМАДЯНСЬКІ І ПОЛІТИЧНІ ПРАВА </a:t>
            </a:r>
          </a:p>
          <a:p>
            <a:pPr algn="ctr">
              <a:defRPr/>
            </a:pPr>
            <a:r>
              <a:rPr lang="uk-UA" b="1" dirty="0" smtClean="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(від 16.12.1966, ратифіковано Україною 19.10.1973)</a:t>
            </a:r>
          </a:p>
          <a:p>
            <a:pPr algn="just"/>
            <a:r>
              <a:rPr lang="en-US" sz="1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uk-UA" sz="16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uk-UA"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 </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Стаття 7</a:t>
            </a:r>
          </a:p>
          <a:p>
            <a:pPr algn="just"/>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Нікого не  може  бути  піддано   катуванню   чи   жорстокому, нелюдському  або  принижуючому  гідність  поводженню чи покаранню. Зокрема,  жодну особу не може бути без її  вільної  згоди  піддано медичним чи науковим дослідам»</a:t>
            </a:r>
          </a:p>
          <a:p>
            <a:pPr algn="just"/>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uk-UA"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«Стаття 9</a:t>
            </a:r>
          </a:p>
          <a:p>
            <a:pPr algn="just"/>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1. Кожна   людина   має   право   на   свободу   та  особисту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 недоторканність</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 Нікого не може бути піддано свавільному арешту чи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триманню  </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під вартою. Нікого не може бути позбавлено волі  інакше,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як </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на підставах і відповідно до такої процедури,  які  встановлено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законом»</a:t>
            </a:r>
          </a:p>
        </p:txBody>
      </p:sp>
    </p:spTree>
    <p:extLst>
      <p:ext uri="{BB962C8B-B14F-4D97-AF65-F5344CB8AC3E}">
        <p14:creationId xmlns:p14="http://schemas.microsoft.com/office/powerpoint/2010/main" val="130758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340768"/>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97812" y="1628800"/>
            <a:ext cx="7878644" cy="4968553"/>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r>
              <a:rPr lang="uk-UA" sz="2400" b="1" dirty="0" smtClean="0">
                <a:solidFill>
                  <a:schemeClr val="tx2">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КОНВЕНЦІЯ ПРО ЗАХИСТ ПРАВ ЛЮДИНИ І ОСНОВОПОЛОЖНИХ СВОБОД </a:t>
            </a:r>
          </a:p>
          <a:p>
            <a:pPr algn="ctr">
              <a:defRPr/>
            </a:pPr>
            <a:r>
              <a:rPr lang="uk-UA"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(від 04.11.1950, ратифікована Україною 17.07.1997)</a:t>
            </a:r>
          </a:p>
          <a:p>
            <a:pPr algn="just"/>
            <a:r>
              <a:rPr lang="en-US" sz="1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uk-UA" sz="16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uk-UA"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uk-UA"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Стаття 3. Заборона катувань</a:t>
            </a:r>
          </a:p>
          <a:p>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Нікого не може бути піддано катуванню або нелюдському чи такому, що принижує гідність, поводженню або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покаранню»</a:t>
            </a: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uk-UA"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a:t>
            </a:r>
            <a:r>
              <a:rPr lang="en-US"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C</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таття 5</a:t>
            </a:r>
            <a:r>
              <a:rPr lang="uk-UA"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Право на свободу та особисту недоторканність</a:t>
            </a:r>
            <a:endPar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endParaRPr>
          </a:p>
          <a:p>
            <a:pPr>
              <a:defRPr/>
            </a:pP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Кожен має право на свободу та особисту недоторканність. Нікого не може бути позбавлено свободи, крім таких випадків і відповідно до процедури, встановленої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законом</a:t>
            </a:r>
            <a:r>
              <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ru-RU"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а</a:t>
            </a:r>
            <a:r>
              <a:rPr lang="ru-RU"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законне ув'язнення особи після засудження її компетентним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судом</a:t>
            </a: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0647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340768"/>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97812" y="1484784"/>
            <a:ext cx="7878644" cy="5112569"/>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r>
              <a:rPr lang="uk-UA" sz="2400" b="1" dirty="0" smtClean="0">
                <a:solidFill>
                  <a:schemeClr val="tx2">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КОНВЕНЦІЯ ООН ПРОТИ КАТУВАНЬ ТА ІНШИХ ЖОРСТОКИХ, НЕЛЮДСЬКИХ АБО ТАКИХ, ЩО ПРИНИЖУЮТЬ ГІДНІСТЬ ВИДІВ ПОВОДЖЕННЯ І ПОКАРАННЯ</a:t>
            </a:r>
          </a:p>
          <a:p>
            <a:pPr algn="ctr">
              <a:defRPr/>
            </a:pPr>
            <a:r>
              <a:rPr lang="uk-UA"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(від 10.12.1984, ратифікована Україною 21.06.1987)</a:t>
            </a:r>
          </a:p>
          <a:p>
            <a:pPr algn="just"/>
            <a:r>
              <a:rPr lang="en-US" sz="1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uk-UA" sz="1600" b="1"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uk-UA"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uk-UA"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Стаття 1.</a:t>
            </a:r>
          </a:p>
          <a:p>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Нікого не може бути піддано катуванню або нелюдському чи такому, що принижує гідність, поводженню або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покаранню»</a:t>
            </a: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uk-UA"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a:t>
            </a:r>
            <a:r>
              <a:rPr lang="en-US"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C</a:t>
            </a:r>
            <a:r>
              <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таття 5</a:t>
            </a:r>
            <a:r>
              <a:rPr lang="uk-UA"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 Право на свободу та особисту недоторканність</a:t>
            </a:r>
            <a:endParaRPr lang="ru-RU"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endParaRPr>
          </a:p>
          <a:p>
            <a:pPr>
              <a:defRPr/>
            </a:pP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Кожен має право на свободу та особисту недоторканність. Нікого не може бути позбавлено свободи, крім таких випадків і відповідно до процедури, встановленої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законом</a:t>
            </a:r>
            <a:r>
              <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ru-RU"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а</a:t>
            </a:r>
            <a:r>
              <a:rPr lang="ru-RU"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законне ув'язнення особи після засудження її компетентним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судом</a:t>
            </a: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518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340768"/>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97812" y="1549077"/>
            <a:ext cx="7762999" cy="4968553"/>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defRPr/>
            </a:pPr>
            <a:endParaRPr lang="uk-UA" sz="2400" b="1" dirty="0" smtClean="0">
              <a:solidFill>
                <a:srgbClr val="F2F2F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ru-RU"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b</a:t>
            </a:r>
            <a:r>
              <a:rPr lang="ru-RU"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 законний арешт або затримання особи за невиконання законного припису суду або для забезпечення виконання будь-якого обов'язку, встановленого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законом</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ru-RU"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c)</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 законний арешт або затримання особи, здійснене з метою допровадження її до компетентного судового органу за наявності обґрунтованої підозри у вчиненні нею правопорушення або якщо обґрунтовано вважається необхідним запобігти вчиненню нею правопорушення чи її втечі після його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вчинення</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just"/>
            <a:r>
              <a:rPr lang="ru-RU"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d)</a:t>
            </a:r>
            <a:r>
              <a:rPr lang="ru-RU" dirty="0">
                <a:solidFill>
                  <a:schemeClr val="bg1"/>
                </a:solidFill>
                <a:latin typeface="Tahoma" panose="020B0604030504040204" pitchFamily="34" charset="0"/>
                <a:ea typeface="Tahoma" panose="020B0604030504040204" pitchFamily="34" charset="0"/>
                <a:cs typeface="Tahoma" panose="020B0604030504040204" pitchFamily="34" charset="0"/>
              </a:rPr>
              <a:t> затримання неповнолітнього на підставі законного рішення з метою застосування наглядових заходів виховного характеру або законне затримання неповнолітнього з метою допровадження його до компетентного </a:t>
            </a:r>
            <a:r>
              <a:rPr lang="ru-RU" dirty="0" smtClean="0">
                <a:solidFill>
                  <a:schemeClr val="bg1"/>
                </a:solidFill>
                <a:latin typeface="Tahoma" panose="020B0604030504040204" pitchFamily="34" charset="0"/>
                <a:ea typeface="Tahoma" panose="020B0604030504040204" pitchFamily="34" charset="0"/>
                <a:cs typeface="Tahoma" panose="020B0604030504040204" pitchFamily="34" charset="0"/>
              </a:rPr>
              <a:t>органу</a:t>
            </a: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defRPr/>
            </a:pPr>
            <a:endParaRPr lang="ru-RU"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7370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4801</TotalTime>
  <Words>1191</Words>
  <Application>Microsoft Office PowerPoint</Application>
  <PresentationFormat>Экран (4:3)</PresentationFormat>
  <Paragraphs>429</Paragraphs>
  <Slides>20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Arial</vt:lpstr>
      <vt:lpstr>Calibri</vt:lpstr>
      <vt:lpstr>Tahoma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MaTeMat1K</dc:creator>
  <cp:lastModifiedBy>ІПАТЕНКО Олена</cp:lastModifiedBy>
  <cp:revision>736</cp:revision>
  <cp:lastPrinted>2016-06-08T13:41:31Z</cp:lastPrinted>
  <dcterms:created xsi:type="dcterms:W3CDTF">2010-02-23T11:30:32Z</dcterms:created>
  <dcterms:modified xsi:type="dcterms:W3CDTF">2019-05-29T12:43:20Z</dcterms:modified>
</cp:coreProperties>
</file>