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1" r:id="rId2"/>
    <p:sldId id="295" r:id="rId3"/>
    <p:sldId id="318" r:id="rId4"/>
    <p:sldId id="314" r:id="rId5"/>
    <p:sldId id="349" r:id="rId6"/>
    <p:sldId id="343" r:id="rId7"/>
    <p:sldId id="332" r:id="rId8"/>
    <p:sldId id="341" r:id="rId9"/>
    <p:sldId id="312" r:id="rId10"/>
    <p:sldId id="326" r:id="rId11"/>
    <p:sldId id="323" r:id="rId12"/>
    <p:sldId id="342" r:id="rId13"/>
    <p:sldId id="344" r:id="rId14"/>
    <p:sldId id="345" r:id="rId15"/>
    <p:sldId id="346" r:id="rId16"/>
    <p:sldId id="347" r:id="rId17"/>
    <p:sldId id="351" r:id="rId18"/>
    <p:sldId id="350" r:id="rId19"/>
    <p:sldId id="335" r:id="rId20"/>
    <p:sldId id="336" r:id="rId21"/>
    <p:sldId id="337" r:id="rId22"/>
    <p:sldId id="334" r:id="rId23"/>
    <p:sldId id="330" r:id="rId24"/>
    <p:sldId id="331" r:id="rId25"/>
    <p:sldId id="327" r:id="rId26"/>
    <p:sldId id="329" r:id="rId27"/>
    <p:sldId id="340" r:id="rId28"/>
    <p:sldId id="328" r:id="rId29"/>
    <p:sldId id="333" r:id="rId30"/>
    <p:sldId id="348" r:id="rId31"/>
  </p:sldIdLst>
  <p:sldSz cx="9144000" cy="6858000" type="screen4x3"/>
  <p:notesSz cx="6761163" cy="9942513"/>
  <p:defaultTextStyle>
    <a:defPPr>
      <a:defRPr lang="uk-UA"/>
    </a:defPPr>
    <a:lvl1pPr algn="l" defTabSz="912813" rtl="0" fontAlgn="base">
      <a:spcBef>
        <a:spcPct val="0"/>
      </a:spcBef>
      <a:spcAft>
        <a:spcPct val="0"/>
      </a:spcAft>
      <a:defRPr b="1" kern="1200">
        <a:solidFill>
          <a:schemeClr val="tx1"/>
        </a:solidFill>
        <a:latin typeface="Arial" charset="0"/>
        <a:ea typeface="+mn-ea"/>
        <a:cs typeface="+mn-cs"/>
      </a:defRPr>
    </a:lvl1pPr>
    <a:lvl2pPr marL="455613" indent="1588" algn="l" defTabSz="912813" rtl="0" fontAlgn="base">
      <a:spcBef>
        <a:spcPct val="0"/>
      </a:spcBef>
      <a:spcAft>
        <a:spcPct val="0"/>
      </a:spcAft>
      <a:defRPr b="1" kern="1200">
        <a:solidFill>
          <a:schemeClr val="tx1"/>
        </a:solidFill>
        <a:latin typeface="Arial" charset="0"/>
        <a:ea typeface="+mn-ea"/>
        <a:cs typeface="+mn-cs"/>
      </a:defRPr>
    </a:lvl2pPr>
    <a:lvl3pPr marL="912813" indent="1588" algn="l" defTabSz="912813" rtl="0" fontAlgn="base">
      <a:spcBef>
        <a:spcPct val="0"/>
      </a:spcBef>
      <a:spcAft>
        <a:spcPct val="0"/>
      </a:spcAft>
      <a:defRPr b="1" kern="1200">
        <a:solidFill>
          <a:schemeClr val="tx1"/>
        </a:solidFill>
        <a:latin typeface="Arial" charset="0"/>
        <a:ea typeface="+mn-ea"/>
        <a:cs typeface="+mn-cs"/>
      </a:defRPr>
    </a:lvl3pPr>
    <a:lvl4pPr marL="1370013" indent="1588" algn="l" defTabSz="912813" rtl="0" fontAlgn="base">
      <a:spcBef>
        <a:spcPct val="0"/>
      </a:spcBef>
      <a:spcAft>
        <a:spcPct val="0"/>
      </a:spcAft>
      <a:defRPr b="1" kern="1200">
        <a:solidFill>
          <a:schemeClr val="tx1"/>
        </a:solidFill>
        <a:latin typeface="Arial" charset="0"/>
        <a:ea typeface="+mn-ea"/>
        <a:cs typeface="+mn-cs"/>
      </a:defRPr>
    </a:lvl4pPr>
    <a:lvl5pPr marL="1827213" indent="1588" algn="l" defTabSz="912813"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83">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ІПАТЕНКО Олена"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E28"/>
    <a:srgbClr val="0D893C"/>
    <a:srgbClr val="E6F2E6"/>
    <a:srgbClr val="FEFEFE"/>
    <a:srgbClr val="6FCB6F"/>
    <a:srgbClr val="EBE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Помір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0" autoAdjust="0"/>
    <p:restoredTop sz="94364" autoAdjust="0"/>
  </p:normalViewPr>
  <p:slideViewPr>
    <p:cSldViewPr>
      <p:cViewPr varScale="1">
        <p:scale>
          <a:sx n="73" d="100"/>
          <a:sy n="73" d="100"/>
        </p:scale>
        <p:origin x="1302" y="78"/>
      </p:cViewPr>
      <p:guideLst>
        <p:guide orient="horz" pos="2283"/>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30525" cy="496888"/>
          </a:xfrm>
          <a:prstGeom prst="rect">
            <a:avLst/>
          </a:prstGeom>
        </p:spPr>
        <p:txBody>
          <a:bodyPr vert="horz" lIns="91440" tIns="45720" rIns="91440" bIns="45720" rtlCol="0"/>
          <a:lstStyle>
            <a:lvl1pPr algn="l" defTabSz="914239" fontAlgn="auto">
              <a:spcBef>
                <a:spcPts val="0"/>
              </a:spcBef>
              <a:spcAft>
                <a:spcPts val="0"/>
              </a:spcAft>
              <a:defRPr sz="1200" b="0">
                <a:latin typeface="+mn-lt"/>
              </a:defRPr>
            </a:lvl1pPr>
          </a:lstStyle>
          <a:p>
            <a:pPr>
              <a:defRPr/>
            </a:pPr>
            <a:endParaRPr lang="uk-UA"/>
          </a:p>
        </p:txBody>
      </p:sp>
      <p:sp>
        <p:nvSpPr>
          <p:cNvPr id="3" name="Місце для дати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defTabSz="914239" fontAlgn="auto">
              <a:spcBef>
                <a:spcPts val="0"/>
              </a:spcBef>
              <a:spcAft>
                <a:spcPts val="0"/>
              </a:spcAft>
              <a:defRPr sz="1200" b="0">
                <a:latin typeface="+mn-lt"/>
              </a:defRPr>
            </a:lvl1pPr>
          </a:lstStyle>
          <a:p>
            <a:pPr>
              <a:defRPr/>
            </a:pPr>
            <a:fld id="{13D39C7D-1ACE-4A11-9AC8-4792A405267D}" type="datetimeFigureOut">
              <a:rPr lang="uk-UA"/>
              <a:pPr>
                <a:defRPr/>
              </a:pPr>
              <a:t>04.02.2019</a:t>
            </a:fld>
            <a:endParaRPr lang="uk-UA"/>
          </a:p>
        </p:txBody>
      </p:sp>
      <p:sp>
        <p:nvSpPr>
          <p:cNvPr id="4" name="Місце для нижнього колонтитула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defTabSz="914239" fontAlgn="auto">
              <a:spcBef>
                <a:spcPts val="0"/>
              </a:spcBef>
              <a:spcAft>
                <a:spcPts val="0"/>
              </a:spcAft>
              <a:defRPr sz="1200" b="0">
                <a:latin typeface="+mn-lt"/>
              </a:defRPr>
            </a:lvl1pPr>
          </a:lstStyle>
          <a:p>
            <a:pPr>
              <a:defRPr/>
            </a:pPr>
            <a:endParaRPr lang="uk-UA"/>
          </a:p>
        </p:txBody>
      </p:sp>
      <p:sp>
        <p:nvSpPr>
          <p:cNvPr id="5" name="Місце для номера слайда 4"/>
          <p:cNvSpPr>
            <a:spLocks noGrp="1"/>
          </p:cNvSpPr>
          <p:nvPr>
            <p:ph type="sldNum" sz="quarter" idx="3"/>
          </p:nvPr>
        </p:nvSpPr>
        <p:spPr>
          <a:xfrm>
            <a:off x="3829050" y="9444038"/>
            <a:ext cx="2930525" cy="496887"/>
          </a:xfrm>
          <a:prstGeom prst="rect">
            <a:avLst/>
          </a:prstGeom>
        </p:spPr>
        <p:txBody>
          <a:bodyPr vert="horz" lIns="91440" tIns="45720" rIns="91440" bIns="45720" rtlCol="0" anchor="b"/>
          <a:lstStyle>
            <a:lvl1pPr algn="r" defTabSz="914239" fontAlgn="auto">
              <a:spcBef>
                <a:spcPts val="0"/>
              </a:spcBef>
              <a:spcAft>
                <a:spcPts val="0"/>
              </a:spcAft>
              <a:defRPr sz="1200" b="0">
                <a:latin typeface="+mn-lt"/>
              </a:defRPr>
            </a:lvl1pPr>
          </a:lstStyle>
          <a:p>
            <a:pPr>
              <a:defRPr/>
            </a:pPr>
            <a:fld id="{F3CFAF69-12BD-4B8F-9187-88B073136B08}" type="slidenum">
              <a:rPr lang="uk-UA"/>
              <a:pPr>
                <a:defRPr/>
              </a:pPr>
              <a:t>‹#›</a:t>
            </a:fld>
            <a:endParaRPr lang="uk-U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30525" cy="496888"/>
          </a:xfrm>
          <a:prstGeom prst="rect">
            <a:avLst/>
          </a:prstGeom>
        </p:spPr>
        <p:txBody>
          <a:bodyPr vert="horz" lIns="91440" tIns="45720" rIns="91440" bIns="45720" rtlCol="0"/>
          <a:lstStyle>
            <a:lvl1pPr algn="l" defTabSz="914239" fontAlgn="auto">
              <a:spcBef>
                <a:spcPts val="0"/>
              </a:spcBef>
              <a:spcAft>
                <a:spcPts val="0"/>
              </a:spcAft>
              <a:defRPr sz="1200" b="0">
                <a:latin typeface="+mn-lt"/>
              </a:defRPr>
            </a:lvl1pPr>
          </a:lstStyle>
          <a:p>
            <a:pPr>
              <a:defRPr/>
            </a:pPr>
            <a:endParaRPr lang="uk-UA"/>
          </a:p>
        </p:txBody>
      </p:sp>
      <p:sp>
        <p:nvSpPr>
          <p:cNvPr id="3" name="Місце для дати 2"/>
          <p:cNvSpPr>
            <a:spLocks noGrp="1"/>
          </p:cNvSpPr>
          <p:nvPr>
            <p:ph type="dt" idx="1"/>
          </p:nvPr>
        </p:nvSpPr>
        <p:spPr>
          <a:xfrm>
            <a:off x="3829050" y="0"/>
            <a:ext cx="2930525" cy="496888"/>
          </a:xfrm>
          <a:prstGeom prst="rect">
            <a:avLst/>
          </a:prstGeom>
        </p:spPr>
        <p:txBody>
          <a:bodyPr vert="horz" lIns="91440" tIns="45720" rIns="91440" bIns="45720" rtlCol="0"/>
          <a:lstStyle>
            <a:lvl1pPr algn="r" defTabSz="914239" fontAlgn="auto">
              <a:spcBef>
                <a:spcPts val="0"/>
              </a:spcBef>
              <a:spcAft>
                <a:spcPts val="0"/>
              </a:spcAft>
              <a:defRPr sz="1200" b="0">
                <a:latin typeface="+mn-lt"/>
              </a:defRPr>
            </a:lvl1pPr>
          </a:lstStyle>
          <a:p>
            <a:pPr>
              <a:defRPr/>
            </a:pPr>
            <a:fld id="{06E31848-07BF-4101-B248-D6705659BBBB}" type="datetimeFigureOut">
              <a:rPr lang="uk-UA"/>
              <a:pPr>
                <a:defRPr/>
              </a:pPr>
              <a:t>04.02.2019</a:t>
            </a:fld>
            <a:endParaRPr lang="uk-UA"/>
          </a:p>
        </p:txBody>
      </p:sp>
      <p:sp>
        <p:nvSpPr>
          <p:cNvPr id="4" name="Місце для зображення 3"/>
          <p:cNvSpPr>
            <a:spLocks noGrp="1" noRot="1" noChangeAspect="1"/>
          </p:cNvSpPr>
          <p:nvPr>
            <p:ph type="sldImg" idx="2"/>
          </p:nvPr>
        </p:nvSpPr>
        <p:spPr>
          <a:xfrm>
            <a:off x="893763" y="746125"/>
            <a:ext cx="4973637" cy="3729038"/>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Місце для нотаток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uk-UA" noProof="0" smtClean="0"/>
              <a:t>Зразок тексту</a:t>
            </a:r>
          </a:p>
          <a:p>
            <a:pPr lvl="1"/>
            <a:r>
              <a:rPr lang="uk-UA" noProof="0" smtClean="0"/>
              <a:t>Другий рівень</a:t>
            </a:r>
          </a:p>
          <a:p>
            <a:pPr lvl="2"/>
            <a:r>
              <a:rPr lang="uk-UA" noProof="0" smtClean="0"/>
              <a:t>Третій рівень</a:t>
            </a:r>
          </a:p>
          <a:p>
            <a:pPr lvl="3"/>
            <a:r>
              <a:rPr lang="uk-UA" noProof="0" smtClean="0"/>
              <a:t>Четвертий рівень</a:t>
            </a:r>
          </a:p>
          <a:p>
            <a:pPr lvl="4"/>
            <a:r>
              <a:rPr lang="uk-UA" noProof="0" smtClean="0"/>
              <a:t>П'ятий рівень</a:t>
            </a:r>
            <a:endParaRPr lang="uk-UA" noProof="0"/>
          </a:p>
        </p:txBody>
      </p:sp>
      <p:sp>
        <p:nvSpPr>
          <p:cNvPr id="6" name="Місце для нижнього колонтитула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defTabSz="914239" fontAlgn="auto">
              <a:spcBef>
                <a:spcPts val="0"/>
              </a:spcBef>
              <a:spcAft>
                <a:spcPts val="0"/>
              </a:spcAft>
              <a:defRPr sz="1200" b="0">
                <a:latin typeface="+mn-lt"/>
              </a:defRPr>
            </a:lvl1pPr>
          </a:lstStyle>
          <a:p>
            <a:pPr>
              <a:defRPr/>
            </a:pPr>
            <a:endParaRPr lang="uk-UA"/>
          </a:p>
        </p:txBody>
      </p:sp>
      <p:sp>
        <p:nvSpPr>
          <p:cNvPr id="7" name="Місце для номера слайда 6"/>
          <p:cNvSpPr>
            <a:spLocks noGrp="1"/>
          </p:cNvSpPr>
          <p:nvPr>
            <p:ph type="sldNum" sz="quarter" idx="5"/>
          </p:nvPr>
        </p:nvSpPr>
        <p:spPr>
          <a:xfrm>
            <a:off x="3829050" y="9444038"/>
            <a:ext cx="2930525" cy="496887"/>
          </a:xfrm>
          <a:prstGeom prst="rect">
            <a:avLst/>
          </a:prstGeom>
        </p:spPr>
        <p:txBody>
          <a:bodyPr vert="horz" lIns="91440" tIns="45720" rIns="91440" bIns="45720" rtlCol="0" anchor="b"/>
          <a:lstStyle>
            <a:lvl1pPr algn="r" defTabSz="914239" fontAlgn="auto">
              <a:spcBef>
                <a:spcPts val="0"/>
              </a:spcBef>
              <a:spcAft>
                <a:spcPts val="0"/>
              </a:spcAft>
              <a:defRPr sz="1200" b="0">
                <a:latin typeface="+mn-lt"/>
              </a:defRPr>
            </a:lvl1pPr>
          </a:lstStyle>
          <a:p>
            <a:pPr>
              <a:defRPr/>
            </a:pPr>
            <a:fld id="{374878BC-2078-4906-905E-ED7C12F4F8A9}" type="slidenum">
              <a:rPr lang="uk-UA"/>
              <a:pPr>
                <a:defRPr/>
              </a:pPr>
              <a:t>‹#›</a:t>
            </a:fld>
            <a:endParaRPr lang="uk-UA"/>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596" algn="l" defTabSz="914239" rtl="0" eaLnBrk="1" latinLnBrk="0" hangingPunct="1">
      <a:defRPr sz="1200" kern="1200">
        <a:solidFill>
          <a:schemeClr val="tx1"/>
        </a:solidFill>
        <a:latin typeface="+mn-lt"/>
        <a:ea typeface="+mn-ea"/>
        <a:cs typeface="+mn-cs"/>
      </a:defRPr>
    </a:lvl6pPr>
    <a:lvl7pPr marL="2742716" algn="l" defTabSz="914239" rtl="0" eaLnBrk="1" latinLnBrk="0" hangingPunct="1">
      <a:defRPr sz="1200" kern="1200">
        <a:solidFill>
          <a:schemeClr val="tx1"/>
        </a:solidFill>
        <a:latin typeface="+mn-lt"/>
        <a:ea typeface="+mn-ea"/>
        <a:cs typeface="+mn-cs"/>
      </a:defRPr>
    </a:lvl7pPr>
    <a:lvl8pPr marL="3199835" algn="l" defTabSz="914239" rtl="0" eaLnBrk="1" latinLnBrk="0" hangingPunct="1">
      <a:defRPr sz="1200" kern="1200">
        <a:solidFill>
          <a:schemeClr val="tx1"/>
        </a:solidFill>
        <a:latin typeface="+mn-lt"/>
        <a:ea typeface="+mn-ea"/>
        <a:cs typeface="+mn-cs"/>
      </a:defRPr>
    </a:lvl8pPr>
    <a:lvl9pPr marL="3656954" algn="l" defTabSz="91423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lvl1pPr>
              <a:defRPr/>
            </a:lvl1pPr>
          </a:lstStyle>
          <a:p>
            <a:pPr>
              <a:defRPr/>
            </a:pPr>
            <a:fld id="{EECC88CC-4534-4C98-B60F-8A8DA6D88704}" type="datetimeFigureOut">
              <a:rPr lang="uk-UA"/>
              <a:pPr>
                <a:defRPr/>
              </a:pPr>
              <a:t>04.02.2019</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7D3E3361-F377-4E27-AEDE-4ED7B64FA78B}"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fld id="{BA6B37C6-28FA-4BC6-9BC3-21D7D8BDC753}" type="datetimeFigureOut">
              <a:rPr lang="uk-UA"/>
              <a:pPr>
                <a:defRPr/>
              </a:pPr>
              <a:t>04.02.2019</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A52AFFC1-15F7-4BA9-88C8-B12C829E69A3}"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9"/>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9"/>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fld id="{0D1E638D-7388-4633-88F2-8DCD6DCAC3C5}" type="datetimeFigureOut">
              <a:rPr lang="uk-UA"/>
              <a:pPr>
                <a:defRPr/>
              </a:pPr>
              <a:t>04.02.2019</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6F7BA939-33F8-45CD-A302-8403FE53D062}"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fld id="{C2F5D173-60B5-4994-A642-1345236BB4D4}" type="datetimeFigureOut">
              <a:rPr lang="uk-UA"/>
              <a:pPr>
                <a:defRPr/>
              </a:pPr>
              <a:t>04.02.2019</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5DF1EAD3-00E0-435B-B720-DFDDBEDFB9A2}"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5"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lvl1pPr>
              <a:defRPr/>
            </a:lvl1pPr>
          </a:lstStyle>
          <a:p>
            <a:pPr>
              <a:defRPr/>
            </a:pPr>
            <a:fld id="{BA2AE1BD-4AF1-4971-AEEF-6D2DBD258169}" type="datetimeFigureOut">
              <a:rPr lang="uk-UA"/>
              <a:pPr>
                <a:defRPr/>
              </a:pPr>
              <a:t>04.02.2019</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B07A9DB5-AB79-46D4-84B4-552B1ECB0B2B}"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3"/>
          <p:cNvSpPr>
            <a:spLocks noGrp="1"/>
          </p:cNvSpPr>
          <p:nvPr>
            <p:ph type="dt" sz="half" idx="10"/>
          </p:nvPr>
        </p:nvSpPr>
        <p:spPr/>
        <p:txBody>
          <a:bodyPr/>
          <a:lstStyle>
            <a:lvl1pPr>
              <a:defRPr/>
            </a:lvl1pPr>
          </a:lstStyle>
          <a:p>
            <a:pPr>
              <a:defRPr/>
            </a:pPr>
            <a:fld id="{8E9862A5-5FB0-4D21-9739-6AB26C5D2023}" type="datetimeFigureOut">
              <a:rPr lang="uk-UA"/>
              <a:pPr>
                <a:defRPr/>
              </a:pPr>
              <a:t>04.02.2019</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F7EBD6C8-B734-4BE1-B125-E9B45772BBD6}"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6" y="1535113"/>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3"/>
          <p:cNvSpPr>
            <a:spLocks noGrp="1"/>
          </p:cNvSpPr>
          <p:nvPr>
            <p:ph type="dt" sz="half" idx="10"/>
          </p:nvPr>
        </p:nvSpPr>
        <p:spPr/>
        <p:txBody>
          <a:bodyPr/>
          <a:lstStyle>
            <a:lvl1pPr>
              <a:defRPr/>
            </a:lvl1pPr>
          </a:lstStyle>
          <a:p>
            <a:pPr>
              <a:defRPr/>
            </a:pPr>
            <a:fld id="{131EFE86-7529-462C-BBF6-8F170BE74FC1}" type="datetimeFigureOut">
              <a:rPr lang="uk-UA"/>
              <a:pPr>
                <a:defRPr/>
              </a:pPr>
              <a:t>04.02.2019</a:t>
            </a:fld>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p:cNvSpPr>
            <a:spLocks noGrp="1"/>
          </p:cNvSpPr>
          <p:nvPr>
            <p:ph type="sldNum" sz="quarter" idx="12"/>
          </p:nvPr>
        </p:nvSpPr>
        <p:spPr/>
        <p:txBody>
          <a:bodyPr/>
          <a:lstStyle>
            <a:lvl1pPr>
              <a:defRPr/>
            </a:lvl1pPr>
          </a:lstStyle>
          <a:p>
            <a:pPr>
              <a:defRPr/>
            </a:pPr>
            <a:fld id="{09A31916-2315-4786-94CC-91DD1B63ED23}"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3"/>
          <p:cNvSpPr>
            <a:spLocks noGrp="1"/>
          </p:cNvSpPr>
          <p:nvPr>
            <p:ph type="dt" sz="half" idx="10"/>
          </p:nvPr>
        </p:nvSpPr>
        <p:spPr/>
        <p:txBody>
          <a:bodyPr/>
          <a:lstStyle>
            <a:lvl1pPr>
              <a:defRPr/>
            </a:lvl1pPr>
          </a:lstStyle>
          <a:p>
            <a:pPr>
              <a:defRPr/>
            </a:pPr>
            <a:fld id="{76CB7D9F-7063-4FCD-8633-4B75CEA5D5E4}" type="datetimeFigureOut">
              <a:rPr lang="uk-UA"/>
              <a:pPr>
                <a:defRPr/>
              </a:pPr>
              <a:t>04.02.2019</a:t>
            </a:fld>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p:cNvSpPr>
            <a:spLocks noGrp="1"/>
          </p:cNvSpPr>
          <p:nvPr>
            <p:ph type="sldNum" sz="quarter" idx="12"/>
          </p:nvPr>
        </p:nvSpPr>
        <p:spPr/>
        <p:txBody>
          <a:bodyPr/>
          <a:lstStyle>
            <a:lvl1pPr>
              <a:defRPr/>
            </a:lvl1pPr>
          </a:lstStyle>
          <a:p>
            <a:pPr>
              <a:defRPr/>
            </a:pPr>
            <a:fld id="{86873065-B53C-4358-9C89-426CF36027E5}"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fld id="{C08481A9-9C68-4DEB-AB57-B653D94AFEB5}" type="datetimeFigureOut">
              <a:rPr lang="uk-UA"/>
              <a:pPr>
                <a:defRPr/>
              </a:pPr>
              <a:t>04.02.2019</a:t>
            </a:fld>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p:cNvSpPr>
            <a:spLocks noGrp="1"/>
          </p:cNvSpPr>
          <p:nvPr>
            <p:ph type="sldNum" sz="quarter" idx="12"/>
          </p:nvPr>
        </p:nvSpPr>
        <p:spPr/>
        <p:txBody>
          <a:bodyPr/>
          <a:lstStyle>
            <a:lvl1pPr>
              <a:defRPr/>
            </a:lvl1pPr>
          </a:lstStyle>
          <a:p>
            <a:pPr>
              <a:defRPr/>
            </a:pPr>
            <a:fld id="{4FB943B9-FDC6-4060-B742-3BA30B2897B9}"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1" y="1435100"/>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fld id="{A98BDA15-52FA-46EA-913B-0DF9C4B7ABFE}" type="datetimeFigureOut">
              <a:rPr lang="uk-UA"/>
              <a:pPr>
                <a:defRPr/>
              </a:pPr>
              <a:t>04.02.2019</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D25147B4-D408-4206-B14B-A0F0088DC2B7}"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rtlCol="0">
            <a:normAutofit/>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endParaRPr lang="uk-UA" noProof="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fld id="{B932916C-2447-40BB-99A7-CE3128CF3E81}" type="datetimeFigureOut">
              <a:rPr lang="uk-UA"/>
              <a:pPr>
                <a:defRPr/>
              </a:pPr>
              <a:t>04.02.2019</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8DD52652-ECE4-4CA2-9F1F-11B4F65A83F1}"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Місце для заголовка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4" tIns="45712" rIns="91424" bIns="45712" numCol="1" anchor="ctr" anchorCtr="0" compatLnSpc="1">
            <a:prstTxWarp prst="textNoShape">
              <a:avLst/>
            </a:prstTxWarp>
          </a:bodyPr>
          <a:lstStyle/>
          <a:p>
            <a:pPr lvl="0"/>
            <a:r>
              <a:rPr lang="uk-UA" smtClean="0"/>
              <a:t>Зразок заголовка</a:t>
            </a:r>
          </a:p>
        </p:txBody>
      </p:sp>
      <p:sp>
        <p:nvSpPr>
          <p:cNvPr id="1027" name="Місце для тексту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24" tIns="45712" rIns="91424" bIns="45712" rtlCol="0" anchor="ctr"/>
          <a:lstStyle>
            <a:lvl1pPr algn="l" defTabSz="914239" fontAlgn="auto">
              <a:spcBef>
                <a:spcPts val="0"/>
              </a:spcBef>
              <a:spcAft>
                <a:spcPts val="0"/>
              </a:spcAft>
              <a:defRPr sz="1200" b="0">
                <a:solidFill>
                  <a:schemeClr val="tx1">
                    <a:tint val="75000"/>
                  </a:schemeClr>
                </a:solidFill>
                <a:latin typeface="+mn-lt"/>
              </a:defRPr>
            </a:lvl1pPr>
          </a:lstStyle>
          <a:p>
            <a:pPr>
              <a:defRPr/>
            </a:pPr>
            <a:fld id="{B122F8A5-86F0-4D51-B8D6-A3DAA2BCC886}" type="datetimeFigureOut">
              <a:rPr lang="uk-UA"/>
              <a:pPr>
                <a:defRPr/>
              </a:pPr>
              <a:t>04.02.2019</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24" tIns="45712" rIns="91424" bIns="45712" rtlCol="0" anchor="ctr"/>
          <a:lstStyle>
            <a:lvl1pPr algn="ctr" defTabSz="914239" fontAlgn="auto">
              <a:spcBef>
                <a:spcPts val="0"/>
              </a:spcBef>
              <a:spcAft>
                <a:spcPts val="0"/>
              </a:spcAft>
              <a:defRPr sz="1200" b="0">
                <a:solidFill>
                  <a:schemeClr val="tx1">
                    <a:tint val="75000"/>
                  </a:schemeClr>
                </a:solidFill>
                <a:latin typeface="+mn-lt"/>
              </a:defRPr>
            </a:lvl1pPr>
          </a:lstStyle>
          <a:p>
            <a:pPr>
              <a:defRPr/>
            </a:pPr>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24" tIns="45712" rIns="91424" bIns="45712" rtlCol="0" anchor="ctr"/>
          <a:lstStyle>
            <a:lvl1pPr algn="r" defTabSz="914239" fontAlgn="auto">
              <a:spcBef>
                <a:spcPts val="0"/>
              </a:spcBef>
              <a:spcAft>
                <a:spcPts val="0"/>
              </a:spcAft>
              <a:defRPr sz="1200" b="0">
                <a:solidFill>
                  <a:schemeClr val="tx1">
                    <a:tint val="75000"/>
                  </a:schemeClr>
                </a:solidFill>
                <a:latin typeface="+mn-lt"/>
              </a:defRPr>
            </a:lvl1pPr>
          </a:lstStyle>
          <a:p>
            <a:pPr>
              <a:defRPr/>
            </a:pPr>
            <a:fld id="{B6151D5D-5041-4493-881D-DE90271A5566}"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alpha val="67842"/>
          </a:srgbClr>
        </a:solidFill>
        <a:effectLst/>
      </p:bgPr>
    </p:bg>
    <p:spTree>
      <p:nvGrpSpPr>
        <p:cNvPr id="1" name=""/>
        <p:cNvGrpSpPr/>
        <p:nvPr/>
      </p:nvGrpSpPr>
      <p:grpSpPr>
        <a:xfrm>
          <a:off x="0" y="0"/>
          <a:ext cx="0" cy="0"/>
          <a:chOff x="0" y="0"/>
          <a:chExt cx="0" cy="0"/>
        </a:xfrm>
      </p:grpSpPr>
      <p:grpSp>
        <p:nvGrpSpPr>
          <p:cNvPr id="15362" name="Групувати 1"/>
          <p:cNvGrpSpPr>
            <a:grpSpLocks/>
          </p:cNvGrpSpPr>
          <p:nvPr/>
        </p:nvGrpSpPr>
        <p:grpSpPr bwMode="auto">
          <a:xfrm>
            <a:off x="0" y="2579688"/>
            <a:ext cx="9144000" cy="1436687"/>
            <a:chOff x="0" y="2579962"/>
            <a:chExt cx="9144000" cy="1436833"/>
          </a:xfrm>
        </p:grpSpPr>
        <p:sp>
          <p:nvSpPr>
            <p:cNvPr id="3" name="Прямокутник 2"/>
            <p:cNvSpPr/>
            <p:nvPr/>
          </p:nvSpPr>
          <p:spPr>
            <a:xfrm>
              <a:off x="0" y="2595839"/>
              <a:ext cx="9112250" cy="1403493"/>
            </a:xfrm>
            <a:prstGeom prst="rect">
              <a:avLst/>
            </a:prstGeom>
            <a:solidFill>
              <a:srgbClr val="FE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4" name="Прямокутник 3"/>
            <p:cNvSpPr/>
            <p:nvPr/>
          </p:nvSpPr>
          <p:spPr>
            <a:xfrm>
              <a:off x="2952750" y="2579962"/>
              <a:ext cx="203200" cy="1436833"/>
            </a:xfrm>
            <a:prstGeom prst="rect">
              <a:avLst/>
            </a:prstGeom>
            <a:solidFill>
              <a:srgbClr val="92D05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Прямокутник 4"/>
            <p:cNvSpPr/>
            <p:nvPr/>
          </p:nvSpPr>
          <p:spPr>
            <a:xfrm>
              <a:off x="3155950" y="2579962"/>
              <a:ext cx="5988050" cy="1436833"/>
            </a:xfrm>
            <a:prstGeom prst="rect">
              <a:avLst/>
            </a:prstGeom>
            <a:solidFill>
              <a:srgbClr val="286E28"/>
            </a:solidFill>
            <a:ln>
              <a:solidFill>
                <a:srgbClr val="286E28"/>
              </a:solidFill>
            </a:ln>
          </p:spPr>
          <p:style>
            <a:lnRef idx="2">
              <a:schemeClr val="accent1">
                <a:shade val="50000"/>
              </a:schemeClr>
            </a:lnRef>
            <a:fillRef idx="1">
              <a:schemeClr val="accent1"/>
            </a:fillRef>
            <a:effectRef idx="0">
              <a:schemeClr val="accent1"/>
            </a:effectRef>
            <a:fontRef idx="minor">
              <a:schemeClr val="lt1"/>
            </a:fontRef>
          </p:style>
          <p:txBody>
            <a:bodyPr lIns="0" tIns="40074" rIns="0" bIns="40074" anchor="ctr"/>
            <a:lstStyle/>
            <a:p>
              <a:pPr algn="ctr">
                <a:spcAft>
                  <a:spcPts val="1050"/>
                </a:spcAft>
                <a:defRPr/>
              </a:pPr>
              <a:endParaRPr lang="uk-UA" sz="3600" dirty="0" smtClean="0">
                <a:solidFill>
                  <a:schemeClr val="bg1"/>
                </a:solidFill>
                <a:effectLst>
                  <a:outerShdw blurRad="38100" dist="38100" dir="2700000" algn="tl">
                    <a:srgbClr val="000000"/>
                  </a:outerShdw>
                </a:effectLst>
                <a:latin typeface="Tahoma" pitchFamily="34" charset="0"/>
                <a:cs typeface="Tahoma" pitchFamily="34" charset="0"/>
              </a:endParaRPr>
            </a:p>
            <a:p>
              <a:pPr algn="ctr">
                <a:spcAft>
                  <a:spcPts val="1050"/>
                </a:spcAft>
                <a:defRPr/>
              </a:pPr>
              <a:r>
                <a:rPr lang="uk-UA" sz="3600" dirty="0" smtClean="0">
                  <a:solidFill>
                    <a:schemeClr val="bg1"/>
                  </a:solidFill>
                  <a:effectLst>
                    <a:outerShdw blurRad="38100" dist="38100" dir="2700000" algn="tl">
                      <a:srgbClr val="000000"/>
                    </a:outerShdw>
                  </a:effectLst>
                  <a:latin typeface="Tahoma" pitchFamily="34" charset="0"/>
                  <a:cs typeface="Tahoma" pitchFamily="34" charset="0"/>
                </a:rPr>
                <a:t>КІБЕРБУЛІНГ</a:t>
              </a:r>
              <a:endParaRPr lang="uk-UA" sz="3600" dirty="0">
                <a:solidFill>
                  <a:schemeClr val="bg1"/>
                </a:solidFill>
                <a:effectLst>
                  <a:outerShdw blurRad="38100" dist="38100" dir="2700000" algn="tl">
                    <a:srgbClr val="000000"/>
                  </a:outerShdw>
                </a:effectLst>
                <a:latin typeface="Tahoma" pitchFamily="34" charset="0"/>
                <a:cs typeface="Tahoma" pitchFamily="34" charset="0"/>
              </a:endParaRPr>
            </a:p>
            <a:p>
              <a:pPr algn="ctr">
                <a:spcAft>
                  <a:spcPts val="1050"/>
                </a:spcAft>
                <a:defRPr/>
              </a:pPr>
              <a:endParaRPr lang="uk-UA" sz="2100" b="0" dirty="0">
                <a:solidFill>
                  <a:srgbClr val="FFFFFF"/>
                </a:solidFill>
                <a:latin typeface="Tahoma" pitchFamily="34" charset="0"/>
                <a:cs typeface="Tahoma" pitchFamily="34" charset="0"/>
              </a:endParaRPr>
            </a:p>
          </p:txBody>
        </p:sp>
        <p:pic>
          <p:nvPicPr>
            <p:cNvPr id="15367" name="Рисунок 6"/>
            <p:cNvPicPr>
              <a:picLocks noChangeAspect="1"/>
            </p:cNvPicPr>
            <p:nvPr/>
          </p:nvPicPr>
          <p:blipFill>
            <a:blip r:embed="rId2"/>
            <a:srcRect/>
            <a:stretch>
              <a:fillRect/>
            </a:stretch>
          </p:blipFill>
          <p:spPr bwMode="auto">
            <a:xfrm>
              <a:off x="1000677" y="2579962"/>
              <a:ext cx="1963347" cy="1436833"/>
            </a:xfrm>
            <a:prstGeom prst="rect">
              <a:avLst/>
            </a:prstGeom>
            <a:solidFill>
              <a:schemeClr val="bg1"/>
            </a:solidFill>
            <a:ln w="9525">
              <a:noFill/>
              <a:miter lim="800000"/>
              <a:headEnd/>
              <a:tailEnd/>
            </a:ln>
          </p:spPr>
        </p:pic>
      </p:grpSp>
      <p:sp>
        <p:nvSpPr>
          <p:cNvPr id="15363" name="TextBox 5"/>
          <p:cNvSpPr txBox="1">
            <a:spLocks noChangeArrowheads="1"/>
          </p:cNvSpPr>
          <p:nvPr/>
        </p:nvSpPr>
        <p:spPr bwMode="auto">
          <a:xfrm>
            <a:off x="4941888" y="4567238"/>
            <a:ext cx="4202112" cy="1620837"/>
          </a:xfrm>
          <a:prstGeom prst="rect">
            <a:avLst/>
          </a:prstGeom>
          <a:solidFill>
            <a:schemeClr val="bg1"/>
          </a:solidFill>
          <a:ln w="9525">
            <a:noFill/>
            <a:miter lim="800000"/>
            <a:headEnd/>
            <a:tailEnd/>
          </a:ln>
        </p:spPr>
        <p:txBody>
          <a:bodyPr lIns="80147" tIns="40074" rIns="80147" bIns="40074">
            <a:spAutoFit/>
          </a:bodyPr>
          <a:lstStyle/>
          <a:p>
            <a:r>
              <a:rPr lang="uk-UA" sz="2000">
                <a:latin typeface="Tahoma" pitchFamily="34" charset="0"/>
                <a:cs typeface="Tahoma" pitchFamily="34" charset="0"/>
              </a:rPr>
              <a:t>Олена Іпатенко,</a:t>
            </a:r>
          </a:p>
          <a:p>
            <a:r>
              <a:rPr lang="uk-UA" sz="2000" b="0">
                <a:latin typeface="Tahoma" pitchFamily="34" charset="0"/>
                <a:cs typeface="Tahoma" pitchFamily="34" charset="0"/>
              </a:rPr>
              <a:t>Регіональний центр з надання</a:t>
            </a:r>
          </a:p>
          <a:p>
            <a:r>
              <a:rPr lang="uk-UA" sz="2000" b="0">
                <a:latin typeface="Tahoma" pitchFamily="34" charset="0"/>
                <a:cs typeface="Tahoma" pitchFamily="34" charset="0"/>
              </a:rPr>
              <a:t>безоплатної вторинної</a:t>
            </a:r>
            <a:br>
              <a:rPr lang="uk-UA" sz="2000" b="0">
                <a:latin typeface="Tahoma" pitchFamily="34" charset="0"/>
                <a:cs typeface="Tahoma" pitchFamily="34" charset="0"/>
              </a:rPr>
            </a:br>
            <a:r>
              <a:rPr lang="uk-UA" sz="2000" b="0">
                <a:latin typeface="Tahoma" pitchFamily="34" charset="0"/>
                <a:cs typeface="Tahoma" pitchFamily="34" charset="0"/>
              </a:rPr>
              <a:t>правової допомоги </a:t>
            </a:r>
          </a:p>
          <a:p>
            <a:r>
              <a:rPr lang="uk-UA" sz="2000" b="0">
                <a:latin typeface="Tahoma" pitchFamily="34" charset="0"/>
                <a:cs typeface="Tahoma" pitchFamily="34" charset="0"/>
              </a:rPr>
              <a:t>у Херсонській області</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25605"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5613" name="Прямокутник 1"/>
          <p:cNvSpPr>
            <a:spLocks noChangeArrowheads="1"/>
          </p:cNvSpPr>
          <p:nvPr/>
        </p:nvSpPr>
        <p:spPr bwMode="auto">
          <a:xfrm>
            <a:off x="611188" y="1292225"/>
            <a:ext cx="8377237" cy="4031873"/>
          </a:xfrm>
          <a:prstGeom prst="rect">
            <a:avLst/>
          </a:prstGeom>
          <a:solidFill>
            <a:schemeClr val="bg1"/>
          </a:solidFill>
          <a:ln w="9525">
            <a:noFill/>
            <a:miter lim="800000"/>
            <a:headEnd/>
            <a:tailEnd/>
          </a:ln>
        </p:spPr>
        <p:txBody>
          <a:bodyPr>
            <a:spAutoFit/>
          </a:bodyPr>
          <a:lstStyle/>
          <a:p>
            <a:pPr marL="571500" indent="-571500" algn="just">
              <a:buFont typeface="Wingdings" pitchFamily="2" charset="2"/>
              <a:buChar char="q"/>
            </a:pPr>
            <a:r>
              <a:rPr lang="uk-UA" sz="3600" dirty="0" smtClean="0">
                <a:latin typeface="Tahoma" pitchFamily="34" charset="0"/>
                <a:cs typeface="Tahoma" pitchFamily="34" charset="0"/>
              </a:rPr>
              <a:t>НАПАДКИ</a:t>
            </a:r>
          </a:p>
          <a:p>
            <a:pPr marL="571500" indent="-571500" algn="just"/>
            <a:endParaRPr lang="uk-UA" sz="2000" dirty="0">
              <a:latin typeface="Tahoma" pitchFamily="34" charset="0"/>
              <a:cs typeface="Tahoma" pitchFamily="34" charset="0"/>
            </a:endParaRPr>
          </a:p>
          <a:p>
            <a:pPr marL="571500" indent="-571500" algn="just"/>
            <a:r>
              <a:rPr lang="uk-UA" sz="2000" dirty="0">
                <a:latin typeface="Tahoma" pitchFamily="34" charset="0"/>
                <a:cs typeface="Tahoma" pitchFamily="34" charset="0"/>
              </a:rPr>
              <a:t>п</a:t>
            </a:r>
            <a:r>
              <a:rPr lang="uk-UA" sz="2000" dirty="0" smtClean="0">
                <a:latin typeface="Tahoma" pitchFamily="34" charset="0"/>
                <a:cs typeface="Tahoma" pitchFamily="34" charset="0"/>
              </a:rPr>
              <a:t>остійні виснажливі атаки,</a:t>
            </a:r>
          </a:p>
          <a:p>
            <a:pPr marL="571500" indent="-571500" algn="just"/>
            <a:r>
              <a:rPr lang="uk-UA" sz="2000" dirty="0" smtClean="0">
                <a:latin typeface="Tahoma" pitchFamily="34" charset="0"/>
                <a:cs typeface="Tahoma" pitchFamily="34" charset="0"/>
              </a:rPr>
              <a:t>регулярні висловлювання </a:t>
            </a:r>
          </a:p>
          <a:p>
            <a:pPr marL="571500" indent="-571500" algn="just"/>
            <a:r>
              <a:rPr lang="uk-UA" sz="2000" dirty="0">
                <a:latin typeface="Tahoma" pitchFamily="34" charset="0"/>
                <a:cs typeface="Tahoma" pitchFamily="34" charset="0"/>
              </a:rPr>
              <a:t>о</a:t>
            </a:r>
            <a:r>
              <a:rPr lang="uk-UA" sz="2000" dirty="0" smtClean="0">
                <a:latin typeface="Tahoma" pitchFamily="34" charset="0"/>
                <a:cs typeface="Tahoma" pitchFamily="34" charset="0"/>
              </a:rPr>
              <a:t>бразливого характеру на </a:t>
            </a:r>
          </a:p>
          <a:p>
            <a:pPr marL="571500" indent="-571500" algn="just"/>
            <a:r>
              <a:rPr lang="uk-UA" sz="2000" dirty="0" smtClean="0">
                <a:latin typeface="Tahoma" pitchFamily="34" charset="0"/>
                <a:cs typeface="Tahoma" pitchFamily="34" charset="0"/>
              </a:rPr>
              <a:t>адресу жертви (багато смс</a:t>
            </a:r>
          </a:p>
          <a:p>
            <a:pPr marL="571500" indent="-571500" algn="just"/>
            <a:r>
              <a:rPr lang="uk-UA" sz="2000" dirty="0">
                <a:latin typeface="Tahoma" pitchFamily="34" charset="0"/>
                <a:cs typeface="Tahoma" pitchFamily="34" charset="0"/>
              </a:rPr>
              <a:t>п</a:t>
            </a:r>
            <a:r>
              <a:rPr lang="uk-UA" sz="2000" dirty="0" smtClean="0">
                <a:latin typeface="Tahoma" pitchFamily="34" charset="0"/>
                <a:cs typeface="Tahoma" pitchFamily="34" charset="0"/>
              </a:rPr>
              <a:t>овідомлень, дзвінків) аж </a:t>
            </a:r>
          </a:p>
          <a:p>
            <a:pPr marL="571500" indent="-571500" algn="just"/>
            <a:r>
              <a:rPr lang="uk-UA" sz="2000" dirty="0">
                <a:latin typeface="Tahoma" pitchFamily="34" charset="0"/>
                <a:cs typeface="Tahoma" pitchFamily="34" charset="0"/>
              </a:rPr>
              <a:t>д</a:t>
            </a:r>
            <a:r>
              <a:rPr lang="uk-UA" sz="2000" dirty="0" smtClean="0">
                <a:latin typeface="Tahoma" pitchFamily="34" charset="0"/>
                <a:cs typeface="Tahoma" pitchFamily="34" charset="0"/>
              </a:rPr>
              <a:t>о перевантаження </a:t>
            </a:r>
          </a:p>
          <a:p>
            <a:pPr marL="571500" indent="-571500" algn="just"/>
            <a:r>
              <a:rPr lang="uk-UA" sz="2000" dirty="0">
                <a:latin typeface="Tahoma" pitchFamily="34" charset="0"/>
                <a:cs typeface="Tahoma" pitchFamily="34" charset="0"/>
              </a:rPr>
              <a:t>п</a:t>
            </a:r>
            <a:r>
              <a:rPr lang="uk-UA" sz="2000" dirty="0" smtClean="0">
                <a:latin typeface="Tahoma" pitchFamily="34" charset="0"/>
                <a:cs typeface="Tahoma" pitchFamily="34" charset="0"/>
              </a:rPr>
              <a:t>риватних каналів комунікації. </a:t>
            </a:r>
          </a:p>
          <a:p>
            <a:pPr marL="571500" indent="-571500" algn="just"/>
            <a:endParaRPr lang="uk-UA" sz="2000" dirty="0" smtClean="0">
              <a:latin typeface="Tahoma" pitchFamily="34" charset="0"/>
              <a:cs typeface="Tahoma" pitchFamily="34" charset="0"/>
            </a:endParaRPr>
          </a:p>
          <a:p>
            <a:pPr marL="571500" indent="-571500" algn="just"/>
            <a:r>
              <a:rPr lang="uk-UA" sz="2000" dirty="0" smtClean="0">
                <a:latin typeface="Tahoma" pitchFamily="34" charset="0"/>
                <a:cs typeface="Tahoma" pitchFamily="34" charset="0"/>
              </a:rPr>
              <a:t>Це, як правило, тривалі, виснажливі, односторонні атаки</a:t>
            </a:r>
          </a:p>
          <a:p>
            <a:pPr marL="571500" indent="-571500" algn="just"/>
            <a:r>
              <a:rPr lang="uk-UA" sz="2000" dirty="0">
                <a:latin typeface="Tahoma" pitchFamily="34" charset="0"/>
                <a:cs typeface="Tahoma" pitchFamily="34" charset="0"/>
              </a:rPr>
              <a:t>у</a:t>
            </a:r>
            <a:r>
              <a:rPr lang="uk-UA" sz="2000" dirty="0" smtClean="0">
                <a:latin typeface="Tahoma" pitchFamily="34" charset="0"/>
                <a:cs typeface="Tahoma" pitchFamily="34" charset="0"/>
              </a:rPr>
              <a:t> кіберпросторі</a:t>
            </a:r>
            <a:endParaRPr lang="uk-UA" sz="2000" dirty="0">
              <a:latin typeface="Tahoma" pitchFamily="34" charset="0"/>
              <a:cs typeface="Tahoma" pitchFamily="34"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334861"/>
            <a:ext cx="4104456" cy="26702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26629"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11188" y="1292225"/>
            <a:ext cx="8377237" cy="3970318"/>
          </a:xfrm>
          <a:prstGeom prst="rect">
            <a:avLst/>
          </a:prstGeom>
          <a:solidFill>
            <a:schemeClr val="bg1"/>
          </a:solidFill>
        </p:spPr>
        <p:txBody>
          <a:bodyPr>
            <a:spAutoFit/>
          </a:bodyPr>
          <a:lstStyle/>
          <a:p>
            <a:pPr marL="571500" indent="-571500" algn="just">
              <a:buFont typeface="Wingdings" pitchFamily="2" charset="2"/>
              <a:buChar char="q"/>
              <a:defRPr/>
            </a:pPr>
            <a:r>
              <a:rPr lang="uk-UA" sz="3600" dirty="0" smtClean="0">
                <a:latin typeface="Tahoma" pitchFamily="34" charset="0"/>
                <a:cs typeface="Tahoma" pitchFamily="34" charset="0"/>
              </a:rPr>
              <a:t>НАКЛЕП</a:t>
            </a:r>
          </a:p>
          <a:p>
            <a:pPr algn="just">
              <a:defRPr/>
            </a:pPr>
            <a:r>
              <a:rPr lang="uk-UA" sz="3600" dirty="0" smtClean="0">
                <a:latin typeface="Tahoma" pitchFamily="34" charset="0"/>
                <a:cs typeface="Tahoma" pitchFamily="34" charset="0"/>
              </a:rPr>
              <a:t>(ОБМОВЛЯННЯ)</a:t>
            </a:r>
            <a:endParaRPr lang="uk-UA" sz="3600" dirty="0">
              <a:latin typeface="Tahoma" pitchFamily="34" charset="0"/>
              <a:cs typeface="Tahoma" pitchFamily="34" charset="0"/>
            </a:endParaRPr>
          </a:p>
          <a:p>
            <a:pPr marL="571500" indent="-571500" algn="just">
              <a:defRPr/>
            </a:pPr>
            <a:endParaRPr lang="uk-UA" sz="2000" dirty="0">
              <a:latin typeface="Tahoma" pitchFamily="34" charset="0"/>
              <a:cs typeface="Tahoma" pitchFamily="34" charset="0"/>
            </a:endParaRPr>
          </a:p>
          <a:p>
            <a:pPr marL="571500" indent="-571500" algn="just">
              <a:defRPr/>
            </a:pPr>
            <a:r>
              <a:rPr lang="uk-UA" sz="2000" dirty="0">
                <a:latin typeface="Tahoma" pitchFamily="34" charset="0"/>
                <a:cs typeface="Tahoma" pitchFamily="34" charset="0"/>
              </a:rPr>
              <a:t>п</a:t>
            </a:r>
            <a:r>
              <a:rPr lang="uk-UA" sz="2000" dirty="0" smtClean="0">
                <a:latin typeface="Tahoma" pitchFamily="34" charset="0"/>
                <a:cs typeface="Tahoma" pitchFamily="34" charset="0"/>
              </a:rPr>
              <a:t>оширення неправдивої,</a:t>
            </a:r>
          </a:p>
          <a:p>
            <a:pPr marL="571500" indent="-571500" algn="just">
              <a:defRPr/>
            </a:pPr>
            <a:r>
              <a:rPr lang="uk-UA" sz="2000" dirty="0" smtClean="0">
                <a:latin typeface="Tahoma" pitchFamily="34" charset="0"/>
                <a:cs typeface="Tahoma" pitchFamily="34" charset="0"/>
              </a:rPr>
              <a:t>принизливої інформації про</a:t>
            </a:r>
          </a:p>
          <a:p>
            <a:pPr marL="571500" indent="-571500" algn="just">
              <a:defRPr/>
            </a:pPr>
            <a:r>
              <a:rPr lang="uk-UA" sz="2000" dirty="0">
                <a:latin typeface="Tahoma" pitchFamily="34" charset="0"/>
                <a:cs typeface="Tahoma" pitchFamily="34" charset="0"/>
              </a:rPr>
              <a:t>ж</a:t>
            </a:r>
            <a:r>
              <a:rPr lang="uk-UA" sz="2000" dirty="0" smtClean="0">
                <a:latin typeface="Tahoma" pitchFamily="34" charset="0"/>
                <a:cs typeface="Tahoma" pitchFamily="34" charset="0"/>
              </a:rPr>
              <a:t>ертву з використанням</a:t>
            </a:r>
          </a:p>
          <a:p>
            <a:pPr marL="571500" indent="-571500" algn="just">
              <a:defRPr/>
            </a:pPr>
            <a:r>
              <a:rPr lang="uk-UA" sz="2000" dirty="0" err="1">
                <a:latin typeface="Tahoma" pitchFamily="34" charset="0"/>
                <a:cs typeface="Tahoma" pitchFamily="34" charset="0"/>
              </a:rPr>
              <a:t>к</a:t>
            </a:r>
            <a:r>
              <a:rPr lang="uk-UA" sz="2000" dirty="0" err="1" smtClean="0">
                <a:latin typeface="Tahoma" pitchFamily="34" charset="0"/>
                <a:cs typeface="Tahoma" pitchFamily="34" charset="0"/>
              </a:rPr>
              <a:t>омп</a:t>
            </a:r>
            <a:r>
              <a:rPr lang="en-US" sz="2000" dirty="0" smtClean="0">
                <a:latin typeface="Tahoma" pitchFamily="34" charset="0"/>
                <a:cs typeface="Tahoma" pitchFamily="34" charset="0"/>
              </a:rPr>
              <a:t>’</a:t>
            </a:r>
            <a:r>
              <a:rPr lang="uk-UA" sz="2000" dirty="0" smtClean="0">
                <a:latin typeface="Tahoma" pitchFamily="34" charset="0"/>
                <a:cs typeface="Tahoma" pitchFamily="34" charset="0"/>
              </a:rPr>
              <a:t>ютерних технологій</a:t>
            </a:r>
          </a:p>
          <a:p>
            <a:pPr marL="571500" indent="-571500" algn="just">
              <a:defRPr/>
            </a:pPr>
            <a:endParaRPr lang="uk-UA" sz="2000" dirty="0" smtClean="0">
              <a:latin typeface="Tahoma" pitchFamily="34" charset="0"/>
              <a:cs typeface="Tahoma" pitchFamily="34" charset="0"/>
            </a:endParaRPr>
          </a:p>
          <a:p>
            <a:pPr marL="571500" indent="-571500" algn="just">
              <a:defRPr/>
            </a:pPr>
            <a:r>
              <a:rPr lang="uk-UA" sz="2000" dirty="0" smtClean="0">
                <a:latin typeface="Tahoma" pitchFamily="34" charset="0"/>
                <a:cs typeface="Tahoma" pitchFamily="34" charset="0"/>
              </a:rPr>
              <a:t>Проявляється у розповсюдженні текстових повідомлень,</a:t>
            </a:r>
          </a:p>
          <a:p>
            <a:pPr marL="571500" indent="-571500" algn="just">
              <a:defRPr/>
            </a:pPr>
            <a:r>
              <a:rPr lang="uk-UA" sz="2000" dirty="0" smtClean="0">
                <a:latin typeface="Tahoma" pitchFamily="34" charset="0"/>
                <a:cs typeface="Tahoma" pitchFamily="34" charset="0"/>
              </a:rPr>
              <a:t>фото (в тому числі з використанням фотошопу), які</a:t>
            </a:r>
          </a:p>
          <a:p>
            <a:pPr marL="571500" indent="-571500" algn="just">
              <a:defRPr/>
            </a:pPr>
            <a:r>
              <a:rPr lang="uk-UA" sz="2000" dirty="0" smtClean="0">
                <a:latin typeface="Tahoma" pitchFamily="34" charset="0"/>
                <a:cs typeface="Tahoma" pitchFamily="34" charset="0"/>
              </a:rPr>
              <a:t>змальовують жертву у негативному світлі</a:t>
            </a:r>
            <a:endParaRPr lang="uk-UA" sz="2000" dirty="0">
              <a:latin typeface="Tahoma" pitchFamily="34" charset="0"/>
              <a:cs typeface="Tahoma" pitchFamily="34"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957" y="1325512"/>
            <a:ext cx="3779515" cy="27515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26629"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11188" y="1292225"/>
            <a:ext cx="8377237" cy="4585871"/>
          </a:xfrm>
          <a:prstGeom prst="rect">
            <a:avLst/>
          </a:prstGeom>
          <a:solidFill>
            <a:schemeClr val="bg1"/>
          </a:solidFill>
        </p:spPr>
        <p:txBody>
          <a:bodyPr>
            <a:spAutoFit/>
          </a:bodyPr>
          <a:lstStyle/>
          <a:p>
            <a:pPr marL="571500" indent="-571500" algn="just">
              <a:buFont typeface="Wingdings" pitchFamily="2" charset="2"/>
              <a:buChar char="q"/>
              <a:defRPr/>
            </a:pPr>
            <a:r>
              <a:rPr lang="uk-UA" sz="3600" dirty="0" smtClean="0">
                <a:latin typeface="Tahoma" pitchFamily="34" charset="0"/>
                <a:cs typeface="Tahoma" pitchFamily="34" charset="0"/>
              </a:rPr>
              <a:t>САМОЗВАНСТВО</a:t>
            </a:r>
          </a:p>
          <a:p>
            <a:pPr algn="just">
              <a:defRPr/>
            </a:pPr>
            <a:r>
              <a:rPr lang="uk-UA" sz="3600" dirty="0">
                <a:latin typeface="Tahoma" pitchFamily="34" charset="0"/>
                <a:cs typeface="Tahoma" pitchFamily="34" charset="0"/>
              </a:rPr>
              <a:t> </a:t>
            </a:r>
            <a:r>
              <a:rPr lang="uk-UA" sz="3600" dirty="0" smtClean="0">
                <a:latin typeface="Tahoma" pitchFamily="34" charset="0"/>
                <a:cs typeface="Tahoma" pitchFamily="34" charset="0"/>
              </a:rPr>
              <a:t>  </a:t>
            </a:r>
            <a:endParaRPr lang="uk-UA" sz="2000" dirty="0">
              <a:latin typeface="Tahoma" pitchFamily="34" charset="0"/>
              <a:cs typeface="Tahoma" pitchFamily="34" charset="0"/>
            </a:endParaRPr>
          </a:p>
          <a:p>
            <a:pPr marL="571500" indent="-571500" algn="just">
              <a:defRPr/>
            </a:pPr>
            <a:r>
              <a:rPr lang="uk-UA" sz="2000" dirty="0">
                <a:latin typeface="Tahoma" pitchFamily="34" charset="0"/>
                <a:cs typeface="Tahoma" pitchFamily="34" charset="0"/>
              </a:rPr>
              <a:t>в</a:t>
            </a:r>
            <a:r>
              <a:rPr lang="uk-UA" sz="2000" dirty="0" smtClean="0">
                <a:latin typeface="Tahoma" pitchFamily="34" charset="0"/>
                <a:cs typeface="Tahoma" pitchFamily="34" charset="0"/>
              </a:rPr>
              <a:t>икористання особистих даних </a:t>
            </a:r>
          </a:p>
          <a:p>
            <a:pPr marL="571500" indent="-571500" algn="just">
              <a:defRPr/>
            </a:pPr>
            <a:r>
              <a:rPr lang="uk-UA" sz="2000" dirty="0">
                <a:latin typeface="Tahoma" pitchFamily="34" charset="0"/>
                <a:cs typeface="Tahoma" pitchFamily="34" charset="0"/>
              </a:rPr>
              <a:t>ж</a:t>
            </a:r>
            <a:r>
              <a:rPr lang="uk-UA" sz="2000" dirty="0" smtClean="0">
                <a:latin typeface="Tahoma" pitchFamily="34" charset="0"/>
                <a:cs typeface="Tahoma" pitchFamily="34" charset="0"/>
              </a:rPr>
              <a:t>ертви (логінів, паролів до</a:t>
            </a:r>
          </a:p>
          <a:p>
            <a:pPr marL="571500" indent="-571500" algn="just">
              <a:defRPr/>
            </a:pPr>
            <a:r>
              <a:rPr lang="uk-UA" sz="2000" dirty="0">
                <a:latin typeface="Tahoma" pitchFamily="34" charset="0"/>
                <a:cs typeface="Tahoma" pitchFamily="34" charset="0"/>
              </a:rPr>
              <a:t>а</a:t>
            </a:r>
            <a:r>
              <a:rPr lang="uk-UA" sz="2000" dirty="0" smtClean="0">
                <a:latin typeface="Tahoma" pitchFamily="34" charset="0"/>
                <a:cs typeface="Tahoma" pitchFamily="34" charset="0"/>
              </a:rPr>
              <a:t>каунтів в мережах, блогах) з</a:t>
            </a:r>
          </a:p>
          <a:p>
            <a:pPr marL="571500" indent="-571500" algn="just">
              <a:defRPr/>
            </a:pPr>
            <a:r>
              <a:rPr lang="uk-UA" sz="2000" dirty="0">
                <a:latin typeface="Tahoma" pitchFamily="34" charset="0"/>
                <a:cs typeface="Tahoma" pitchFamily="34" charset="0"/>
              </a:rPr>
              <a:t>м</a:t>
            </a:r>
            <a:r>
              <a:rPr lang="uk-UA" sz="2000" dirty="0" smtClean="0">
                <a:latin typeface="Tahoma" pitchFamily="34" charset="0"/>
                <a:cs typeface="Tahoma" pitchFamily="34" charset="0"/>
              </a:rPr>
              <a:t>етою здійснення від її імені</a:t>
            </a:r>
          </a:p>
          <a:p>
            <a:pPr marL="571500" indent="-571500" algn="just">
              <a:defRPr/>
            </a:pPr>
            <a:r>
              <a:rPr lang="uk-UA" sz="2000" dirty="0">
                <a:latin typeface="Tahoma" pitchFamily="34" charset="0"/>
                <a:cs typeface="Tahoma" pitchFamily="34" charset="0"/>
              </a:rPr>
              <a:t>н</a:t>
            </a:r>
            <a:r>
              <a:rPr lang="uk-UA" sz="2000" dirty="0" smtClean="0">
                <a:latin typeface="Tahoma" pitchFamily="34" charset="0"/>
                <a:cs typeface="Tahoma" pitchFamily="34" charset="0"/>
              </a:rPr>
              <a:t>егативної комунікації</a:t>
            </a:r>
          </a:p>
          <a:p>
            <a:pPr marL="571500" indent="-571500" algn="just">
              <a:defRPr/>
            </a:pPr>
            <a:endParaRPr lang="uk-UA" sz="2000" dirty="0" smtClean="0">
              <a:latin typeface="Tahoma" pitchFamily="34" charset="0"/>
              <a:cs typeface="Tahoma" pitchFamily="34" charset="0"/>
            </a:endParaRPr>
          </a:p>
          <a:p>
            <a:pPr marL="571500" indent="-571500" algn="just">
              <a:defRPr/>
            </a:pPr>
            <a:r>
              <a:rPr lang="uk-UA" sz="2000" dirty="0" smtClean="0">
                <a:latin typeface="Tahoma" pitchFamily="34" charset="0"/>
                <a:cs typeface="Tahoma" pitchFamily="34" charset="0"/>
              </a:rPr>
              <a:t>Проявляється у відправленні від імені жертви на адресу </a:t>
            </a:r>
          </a:p>
          <a:p>
            <a:pPr marL="571500" indent="-571500" algn="just">
              <a:defRPr/>
            </a:pPr>
            <a:r>
              <a:rPr lang="uk-UA" sz="2000" dirty="0" smtClean="0">
                <a:latin typeface="Tahoma" pitchFamily="34" charset="0"/>
                <a:cs typeface="Tahoma" pitchFamily="34" charset="0"/>
              </a:rPr>
              <a:t>інших людей, зокрема, друзів і близьких, ганебних і</a:t>
            </a:r>
          </a:p>
          <a:p>
            <a:pPr marL="571500" indent="-571500" algn="just">
              <a:defRPr/>
            </a:pPr>
            <a:r>
              <a:rPr lang="uk-UA" sz="2000" dirty="0" smtClean="0">
                <a:latin typeface="Tahoma" pitchFamily="34" charset="0"/>
                <a:cs typeface="Tahoma" pitchFamily="34" charset="0"/>
              </a:rPr>
              <a:t>провокаційних листів з метою отримання зворотної</a:t>
            </a:r>
          </a:p>
          <a:p>
            <a:pPr marL="571500" indent="-571500" algn="just">
              <a:defRPr/>
            </a:pPr>
            <a:r>
              <a:rPr lang="uk-UA" sz="2000" dirty="0" smtClean="0">
                <a:latin typeface="Tahoma" pitchFamily="34" charset="0"/>
                <a:cs typeface="Tahoma" pitchFamily="34" charset="0"/>
              </a:rPr>
              <a:t>Негативної комунікації на адресу жертви, яка нічого не</a:t>
            </a:r>
          </a:p>
          <a:p>
            <a:pPr marL="571500" indent="-571500" algn="just">
              <a:defRPr/>
            </a:pPr>
            <a:r>
              <a:rPr lang="uk-UA" sz="2000" dirty="0">
                <a:latin typeface="Tahoma" pitchFamily="34" charset="0"/>
                <a:cs typeface="Tahoma" pitchFamily="34" charset="0"/>
              </a:rPr>
              <a:t>п</a:t>
            </a:r>
            <a:r>
              <a:rPr lang="uk-UA" sz="2000" dirty="0" smtClean="0">
                <a:latin typeface="Tahoma" pitchFamily="34" charset="0"/>
                <a:cs typeface="Tahoma" pitchFamily="34" charset="0"/>
              </a:rPr>
              <a:t>ідозрює і не очікує негативу</a:t>
            </a:r>
            <a:endParaRPr lang="uk-UA" sz="2000" dirty="0">
              <a:latin typeface="Tahoma" pitchFamily="34" charset="0"/>
              <a:cs typeface="Tahoma" pitchFamily="34" charset="0"/>
            </a:endParaRP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11765" t="8425" r="19608"/>
          <a:stretch/>
        </p:blipFill>
        <p:spPr>
          <a:xfrm>
            <a:off x="5292080" y="1528881"/>
            <a:ext cx="3696345" cy="2736304"/>
          </a:xfrm>
          <a:prstGeom prst="rect">
            <a:avLst/>
          </a:prstGeom>
        </p:spPr>
      </p:pic>
    </p:spTree>
    <p:extLst>
      <p:ext uri="{BB962C8B-B14F-4D97-AF65-F5344CB8AC3E}">
        <p14:creationId xmlns:p14="http://schemas.microsoft.com/office/powerpoint/2010/main" val="317060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26629"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11188" y="1292225"/>
            <a:ext cx="8377237" cy="3046988"/>
          </a:xfrm>
          <a:prstGeom prst="rect">
            <a:avLst/>
          </a:prstGeom>
          <a:solidFill>
            <a:schemeClr val="bg1"/>
          </a:solidFill>
        </p:spPr>
        <p:txBody>
          <a:bodyPr>
            <a:spAutoFit/>
          </a:bodyPr>
          <a:lstStyle/>
          <a:p>
            <a:pPr marL="571500" indent="-571500" algn="just">
              <a:buFont typeface="Wingdings" pitchFamily="2" charset="2"/>
              <a:buChar char="q"/>
              <a:defRPr/>
            </a:pPr>
            <a:r>
              <a:rPr lang="uk-UA" sz="3600" dirty="0" smtClean="0">
                <a:latin typeface="Tahoma" pitchFamily="34" charset="0"/>
                <a:cs typeface="Tahoma" pitchFamily="34" charset="0"/>
              </a:rPr>
              <a:t>ОШУКАНСТВО</a:t>
            </a:r>
          </a:p>
          <a:p>
            <a:pPr algn="just">
              <a:defRPr/>
            </a:pPr>
            <a:r>
              <a:rPr lang="uk-UA" sz="3600" dirty="0">
                <a:latin typeface="Tahoma" pitchFamily="34" charset="0"/>
                <a:cs typeface="Tahoma" pitchFamily="34" charset="0"/>
              </a:rPr>
              <a:t> </a:t>
            </a:r>
            <a:r>
              <a:rPr lang="uk-UA" sz="3600" dirty="0" smtClean="0">
                <a:latin typeface="Tahoma" pitchFamily="34" charset="0"/>
                <a:cs typeface="Tahoma" pitchFamily="34" charset="0"/>
              </a:rPr>
              <a:t>  </a:t>
            </a:r>
            <a:endParaRPr lang="uk-UA" sz="2000" dirty="0">
              <a:latin typeface="Tahoma" pitchFamily="34" charset="0"/>
              <a:cs typeface="Tahoma" pitchFamily="34" charset="0"/>
            </a:endParaRPr>
          </a:p>
          <a:p>
            <a:pPr marL="571500" indent="-571500" algn="just">
              <a:defRPr/>
            </a:pPr>
            <a:r>
              <a:rPr lang="uk-UA" sz="2000" dirty="0">
                <a:latin typeface="Tahoma" pitchFamily="34" charset="0"/>
                <a:cs typeface="Tahoma" pitchFamily="34" charset="0"/>
              </a:rPr>
              <a:t>в</a:t>
            </a:r>
            <a:r>
              <a:rPr lang="uk-UA" sz="2000" dirty="0" smtClean="0">
                <a:latin typeface="Tahoma" pitchFamily="34" charset="0"/>
                <a:cs typeface="Tahoma" pitchFamily="34" charset="0"/>
              </a:rPr>
              <a:t>иманювання конфіденційної</a:t>
            </a:r>
          </a:p>
          <a:p>
            <a:pPr marL="571500" indent="-571500" algn="just">
              <a:defRPr/>
            </a:pPr>
            <a:r>
              <a:rPr lang="uk-UA" sz="2000" dirty="0" smtClean="0">
                <a:latin typeface="Tahoma" pitchFamily="34" charset="0"/>
                <a:cs typeface="Tahoma" pitchFamily="34" charset="0"/>
              </a:rPr>
              <a:t>персональної інформації для власних</a:t>
            </a:r>
          </a:p>
          <a:p>
            <a:pPr marL="571500" indent="-571500" algn="just">
              <a:defRPr/>
            </a:pPr>
            <a:r>
              <a:rPr lang="uk-UA" sz="2000" dirty="0">
                <a:latin typeface="Tahoma" pitchFamily="34" charset="0"/>
                <a:cs typeface="Tahoma" pitchFamily="34" charset="0"/>
              </a:rPr>
              <a:t>ц</a:t>
            </a:r>
            <a:r>
              <a:rPr lang="uk-UA" sz="2000" dirty="0" smtClean="0">
                <a:latin typeface="Tahoma" pitchFamily="34" charset="0"/>
                <a:cs typeface="Tahoma" pitchFamily="34" charset="0"/>
              </a:rPr>
              <a:t>ілей або передачі третім особам, або</a:t>
            </a:r>
          </a:p>
          <a:p>
            <a:pPr marL="571500" indent="-571500" algn="just">
              <a:defRPr/>
            </a:pPr>
            <a:r>
              <a:rPr lang="uk-UA" sz="2000" dirty="0" smtClean="0">
                <a:latin typeface="Tahoma" pitchFamily="34" charset="0"/>
                <a:cs typeface="Tahoma" pitchFamily="34" charset="0"/>
              </a:rPr>
              <a:t>розповсюдження її в публічну зону </a:t>
            </a:r>
          </a:p>
          <a:p>
            <a:pPr marL="571500" indent="-571500" algn="just">
              <a:defRPr/>
            </a:pPr>
            <a:r>
              <a:rPr lang="uk-UA" sz="2000" dirty="0">
                <a:latin typeface="Tahoma" pitchFamily="34" charset="0"/>
                <a:cs typeface="Tahoma" pitchFamily="34" charset="0"/>
              </a:rPr>
              <a:t>м</a:t>
            </a:r>
            <a:r>
              <a:rPr lang="uk-UA" sz="2000" dirty="0" smtClean="0">
                <a:latin typeface="Tahoma" pitchFamily="34" charset="0"/>
                <a:cs typeface="Tahoma" pitchFamily="34" charset="0"/>
              </a:rPr>
              <a:t>ережі Інтернет</a:t>
            </a:r>
          </a:p>
          <a:p>
            <a:pPr marL="571500" indent="-571500" algn="just">
              <a:defRPr/>
            </a:pPr>
            <a:endParaRPr lang="uk-UA" sz="2000" dirty="0">
              <a:latin typeface="Tahoma" pitchFamily="34" charset="0"/>
              <a:cs typeface="Tahoma" pitchFamily="34" charset="0"/>
            </a:endParaRPr>
          </a:p>
        </p:txBody>
      </p:sp>
      <p:pic>
        <p:nvPicPr>
          <p:cNvPr id="11" name="Рисунок 10"/>
          <p:cNvPicPr>
            <a:picLocks noChangeAspect="1"/>
          </p:cNvPicPr>
          <p:nvPr/>
        </p:nvPicPr>
        <p:blipFill>
          <a:blip r:embed="rId3"/>
          <a:stretch>
            <a:fillRect/>
          </a:stretch>
        </p:blipFill>
        <p:spPr>
          <a:xfrm>
            <a:off x="5868144" y="1434745"/>
            <a:ext cx="2898953" cy="2548349"/>
          </a:xfrm>
          <a:prstGeom prst="rect">
            <a:avLst/>
          </a:prstGeom>
        </p:spPr>
      </p:pic>
    </p:spTree>
    <p:extLst>
      <p:ext uri="{BB962C8B-B14F-4D97-AF65-F5344CB8AC3E}">
        <p14:creationId xmlns:p14="http://schemas.microsoft.com/office/powerpoint/2010/main" val="78679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26629"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11188" y="1292225"/>
            <a:ext cx="8377237" cy="4278094"/>
          </a:xfrm>
          <a:prstGeom prst="rect">
            <a:avLst/>
          </a:prstGeom>
          <a:solidFill>
            <a:schemeClr val="bg1"/>
          </a:solidFill>
        </p:spPr>
        <p:txBody>
          <a:bodyPr>
            <a:spAutoFit/>
          </a:bodyPr>
          <a:lstStyle/>
          <a:p>
            <a:pPr marL="571500" indent="-571500" algn="just">
              <a:buFont typeface="Wingdings" pitchFamily="2" charset="2"/>
              <a:buChar char="q"/>
              <a:defRPr/>
            </a:pPr>
            <a:r>
              <a:rPr lang="uk-UA" sz="3600" dirty="0" smtClean="0">
                <a:latin typeface="Tahoma" pitchFamily="34" charset="0"/>
                <a:cs typeface="Tahoma" pitchFamily="34" charset="0"/>
              </a:rPr>
              <a:t>ВІДЧУЖЕННЯ</a:t>
            </a:r>
          </a:p>
          <a:p>
            <a:pPr algn="just">
              <a:defRPr/>
            </a:pPr>
            <a:r>
              <a:rPr lang="uk-UA" sz="3600" dirty="0">
                <a:latin typeface="Tahoma" pitchFamily="34" charset="0"/>
                <a:cs typeface="Tahoma" pitchFamily="34" charset="0"/>
              </a:rPr>
              <a:t> </a:t>
            </a:r>
            <a:r>
              <a:rPr lang="uk-UA" sz="3600" dirty="0" smtClean="0">
                <a:latin typeface="Tahoma" pitchFamily="34" charset="0"/>
                <a:cs typeface="Tahoma" pitchFamily="34" charset="0"/>
              </a:rPr>
              <a:t>     (ІЗОЛЯЦІЯ)</a:t>
            </a:r>
          </a:p>
          <a:p>
            <a:pPr algn="just">
              <a:defRPr/>
            </a:pPr>
            <a:endParaRPr lang="uk-UA" sz="2000" dirty="0">
              <a:latin typeface="Tahoma" pitchFamily="34" charset="0"/>
              <a:cs typeface="Tahoma" pitchFamily="34" charset="0"/>
            </a:endParaRPr>
          </a:p>
          <a:p>
            <a:pPr marL="571500" indent="-571500" algn="just">
              <a:defRPr/>
            </a:pPr>
            <a:r>
              <a:rPr lang="uk-UA" sz="2000" dirty="0">
                <a:latin typeface="Tahoma" pitchFamily="34" charset="0"/>
                <a:cs typeface="Tahoma" pitchFamily="34" charset="0"/>
              </a:rPr>
              <a:t>о</a:t>
            </a:r>
            <a:r>
              <a:rPr lang="uk-UA" sz="2000" dirty="0" smtClean="0">
                <a:latin typeface="Tahoma" pitchFamily="34" charset="0"/>
                <a:cs typeface="Tahoma" pitchFamily="34" charset="0"/>
              </a:rPr>
              <a:t>н-лайн відчуження в будь-яких</a:t>
            </a:r>
          </a:p>
          <a:p>
            <a:pPr marL="571500" indent="-571500" algn="just">
              <a:defRPr/>
            </a:pPr>
            <a:r>
              <a:rPr lang="uk-UA" sz="2000" dirty="0">
                <a:latin typeface="Tahoma" pitchFamily="34" charset="0"/>
                <a:cs typeface="Tahoma" pitchFamily="34" charset="0"/>
              </a:rPr>
              <a:t>т</a:t>
            </a:r>
            <a:r>
              <a:rPr lang="uk-UA" sz="2000" dirty="0" smtClean="0">
                <a:latin typeface="Tahoma" pitchFamily="34" charset="0"/>
                <a:cs typeface="Tahoma" pitchFamily="34" charset="0"/>
              </a:rPr>
              <a:t>ипах середовищ, де використовується</a:t>
            </a:r>
          </a:p>
          <a:p>
            <a:pPr marL="571500" indent="-571500" algn="just">
              <a:defRPr/>
            </a:pPr>
            <a:r>
              <a:rPr lang="uk-UA" sz="2000" dirty="0">
                <a:latin typeface="Tahoma" pitchFamily="34" charset="0"/>
                <a:cs typeface="Tahoma" pitchFamily="34" charset="0"/>
              </a:rPr>
              <a:t>з</a:t>
            </a:r>
            <a:r>
              <a:rPr lang="uk-UA" sz="2000" dirty="0" smtClean="0">
                <a:latin typeface="Tahoma" pitchFamily="34" charset="0"/>
                <a:cs typeface="Tahoma" pitchFamily="34" charset="0"/>
              </a:rPr>
              <a:t>ахист паролями, формується список</a:t>
            </a:r>
          </a:p>
          <a:p>
            <a:pPr marL="571500" indent="-571500" algn="just">
              <a:defRPr/>
            </a:pPr>
            <a:r>
              <a:rPr lang="uk-UA" sz="2000" dirty="0" smtClean="0">
                <a:latin typeface="Tahoma" pitchFamily="34" charset="0"/>
                <a:cs typeface="Tahoma" pitchFamily="34" charset="0"/>
              </a:rPr>
              <a:t>небажаної пошти або список друзів</a:t>
            </a:r>
          </a:p>
          <a:p>
            <a:pPr marL="571500" indent="-571500" algn="just">
              <a:defRPr/>
            </a:pPr>
            <a:endParaRPr lang="uk-UA" sz="2000" dirty="0" smtClean="0">
              <a:latin typeface="Tahoma" pitchFamily="34" charset="0"/>
              <a:cs typeface="Tahoma" pitchFamily="34" charset="0"/>
            </a:endParaRPr>
          </a:p>
          <a:p>
            <a:pPr marL="571500" indent="-571500" algn="just">
              <a:defRPr/>
            </a:pPr>
            <a:r>
              <a:rPr lang="uk-UA" sz="2000" dirty="0" smtClean="0">
                <a:latin typeface="Tahoma" pitchFamily="34" charset="0"/>
                <a:cs typeface="Tahoma" pitchFamily="34" charset="0"/>
              </a:rPr>
              <a:t>Виявляється шляхом виключення з груп у соцмережах або</a:t>
            </a:r>
          </a:p>
          <a:p>
            <a:pPr marL="571500" indent="-571500" algn="just">
              <a:defRPr/>
            </a:pPr>
            <a:r>
              <a:rPr lang="uk-UA" sz="2000" dirty="0">
                <a:latin typeface="Tahoma" pitchFamily="34" charset="0"/>
                <a:cs typeface="Tahoma" pitchFamily="34" charset="0"/>
              </a:rPr>
              <a:t>в</a:t>
            </a:r>
            <a:r>
              <a:rPr lang="uk-UA" sz="2000" dirty="0" smtClean="0">
                <a:latin typeface="Tahoma" pitchFamily="34" charset="0"/>
                <a:cs typeface="Tahoma" pitchFamily="34" charset="0"/>
              </a:rPr>
              <a:t>ідмови у включенні до таких груп, потрапляння до списку</a:t>
            </a:r>
          </a:p>
          <a:p>
            <a:pPr marL="571500" indent="-571500" algn="just">
              <a:defRPr/>
            </a:pPr>
            <a:r>
              <a:rPr lang="uk-UA" sz="2000" dirty="0" smtClean="0">
                <a:latin typeface="Tahoma" pitchFamily="34" charset="0"/>
                <a:cs typeface="Tahoma" pitchFamily="34" charset="0"/>
              </a:rPr>
              <a:t>небажаної пошти. Сприймається жертвою як «соціальна</a:t>
            </a:r>
          </a:p>
          <a:p>
            <a:pPr marL="571500" indent="-571500" algn="just">
              <a:defRPr/>
            </a:pPr>
            <a:r>
              <a:rPr lang="uk-UA" sz="2000" dirty="0" smtClean="0">
                <a:latin typeface="Tahoma" pitchFamily="34" charset="0"/>
                <a:cs typeface="Tahoma" pitchFamily="34" charset="0"/>
              </a:rPr>
              <a:t> смерть»</a:t>
            </a:r>
            <a:endParaRPr lang="uk-UA" sz="2000" dirty="0">
              <a:latin typeface="Tahoma" pitchFamily="34" charset="0"/>
              <a:cs typeface="Tahoma" pitchFamily="34"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396815"/>
            <a:ext cx="2837359" cy="2624210"/>
          </a:xfrm>
          <a:prstGeom prst="rect">
            <a:avLst/>
          </a:prstGeom>
        </p:spPr>
      </p:pic>
    </p:spTree>
    <p:extLst>
      <p:ext uri="{BB962C8B-B14F-4D97-AF65-F5344CB8AC3E}">
        <p14:creationId xmlns:p14="http://schemas.microsoft.com/office/powerpoint/2010/main" val="128420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26629"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11188" y="1292225"/>
            <a:ext cx="8377237" cy="3724096"/>
          </a:xfrm>
          <a:prstGeom prst="rect">
            <a:avLst/>
          </a:prstGeom>
          <a:solidFill>
            <a:schemeClr val="bg1"/>
          </a:solidFill>
        </p:spPr>
        <p:txBody>
          <a:bodyPr>
            <a:spAutoFit/>
          </a:bodyPr>
          <a:lstStyle/>
          <a:p>
            <a:pPr marL="571500" indent="-571500" algn="just">
              <a:buFont typeface="Wingdings" pitchFamily="2" charset="2"/>
              <a:buChar char="q"/>
              <a:defRPr/>
            </a:pPr>
            <a:r>
              <a:rPr lang="uk-UA" sz="3600" dirty="0" smtClean="0">
                <a:latin typeface="Tahoma" pitchFamily="34" charset="0"/>
                <a:cs typeface="Tahoma" pitchFamily="34" charset="0"/>
              </a:rPr>
              <a:t>КІБЕРПЕРЕСЛІДУВАННЯ</a:t>
            </a:r>
          </a:p>
          <a:p>
            <a:pPr algn="just">
              <a:defRPr/>
            </a:pPr>
            <a:r>
              <a:rPr lang="uk-UA" sz="2000" dirty="0">
                <a:latin typeface="Tahoma" pitchFamily="34" charset="0"/>
                <a:cs typeface="Tahoma" pitchFamily="34" charset="0"/>
              </a:rPr>
              <a:t> </a:t>
            </a:r>
          </a:p>
          <a:p>
            <a:pPr marL="571500" indent="-571500" algn="just">
              <a:defRPr/>
            </a:pPr>
            <a:r>
              <a:rPr lang="uk-UA" sz="2000" dirty="0" smtClean="0">
                <a:latin typeface="Tahoma" pitchFamily="34" charset="0"/>
                <a:cs typeface="Tahoma" pitchFamily="34" charset="0"/>
              </a:rPr>
              <a:t>жертву приховано (віртуально)</a:t>
            </a:r>
          </a:p>
          <a:p>
            <a:pPr marL="571500" indent="-571500" algn="just">
              <a:defRPr/>
            </a:pPr>
            <a:r>
              <a:rPr lang="uk-UA" sz="2000" dirty="0">
                <a:latin typeface="Tahoma" pitchFamily="34" charset="0"/>
                <a:cs typeface="Tahoma" pitchFamily="34" charset="0"/>
              </a:rPr>
              <a:t>в</a:t>
            </a:r>
            <a:r>
              <a:rPr lang="uk-UA" sz="2000" dirty="0" smtClean="0">
                <a:latin typeface="Tahoma" pitchFamily="34" charset="0"/>
                <a:cs typeface="Tahoma" pitchFamily="34" charset="0"/>
              </a:rPr>
              <a:t>истежують для скоєння нападу, </a:t>
            </a:r>
          </a:p>
          <a:p>
            <a:pPr marL="571500" indent="-571500" algn="just">
              <a:defRPr/>
            </a:pPr>
            <a:r>
              <a:rPr lang="uk-UA" sz="2000" dirty="0" smtClean="0">
                <a:latin typeface="Tahoma" pitchFamily="34" charset="0"/>
                <a:cs typeface="Tahoma" pitchFamily="34" charset="0"/>
              </a:rPr>
              <a:t>побиття,</a:t>
            </a:r>
            <a:r>
              <a:rPr lang="uk-UA" sz="2000" dirty="0">
                <a:latin typeface="Tahoma" pitchFamily="34" charset="0"/>
                <a:cs typeface="Tahoma" pitchFamily="34" charset="0"/>
              </a:rPr>
              <a:t> зґвалтування чи іншого</a:t>
            </a:r>
          </a:p>
          <a:p>
            <a:pPr marL="571500" indent="-571500" algn="just">
              <a:defRPr/>
            </a:pPr>
            <a:r>
              <a:rPr lang="uk-UA" sz="2000" dirty="0" smtClean="0">
                <a:latin typeface="Tahoma" pitchFamily="34" charset="0"/>
                <a:cs typeface="Tahoma" pitchFamily="34" charset="0"/>
              </a:rPr>
              <a:t>реального злочину</a:t>
            </a:r>
          </a:p>
          <a:p>
            <a:pPr marL="571500" indent="-571500" algn="just">
              <a:defRPr/>
            </a:pPr>
            <a:endParaRPr lang="uk-UA" sz="2000" dirty="0">
              <a:latin typeface="Tahoma" pitchFamily="34" charset="0"/>
              <a:cs typeface="Tahoma" pitchFamily="34" charset="0"/>
            </a:endParaRPr>
          </a:p>
          <a:p>
            <a:pPr marL="571500" indent="-571500" algn="just">
              <a:defRPr/>
            </a:pPr>
            <a:r>
              <a:rPr lang="uk-UA" sz="2000" dirty="0" smtClean="0">
                <a:effectLst>
                  <a:outerShdw blurRad="38100" dist="38100" dir="2700000" algn="tl">
                    <a:srgbClr val="C0C0C0"/>
                  </a:outerShdw>
                </a:effectLst>
                <a:latin typeface="Tahoma" pitchFamily="34" charset="0"/>
                <a:cs typeface="Tahoma" pitchFamily="34" charset="0"/>
              </a:rPr>
              <a:t>Жертва відстежується через мережу Інтернет, злочинець</a:t>
            </a:r>
          </a:p>
          <a:p>
            <a:pPr marL="571500" indent="-571500" algn="just">
              <a:defRPr/>
            </a:pPr>
            <a:r>
              <a:rPr lang="uk-UA" sz="2000" dirty="0">
                <a:effectLst>
                  <a:outerShdw blurRad="38100" dist="38100" dir="2700000" algn="tl">
                    <a:srgbClr val="C0C0C0"/>
                  </a:outerShdw>
                </a:effectLst>
                <a:latin typeface="Tahoma" pitchFamily="34" charset="0"/>
                <a:cs typeface="Tahoma" pitchFamily="34" charset="0"/>
              </a:rPr>
              <a:t>т</a:t>
            </a:r>
            <a:r>
              <a:rPr lang="uk-UA" sz="2000" dirty="0" smtClean="0">
                <a:effectLst>
                  <a:outerShdw blurRad="38100" dist="38100" dir="2700000" algn="tl">
                    <a:srgbClr val="C0C0C0"/>
                  </a:outerShdw>
                </a:effectLst>
                <a:latin typeface="Tahoma" pitchFamily="34" charset="0"/>
                <a:cs typeface="Tahoma" pitchFamily="34" charset="0"/>
              </a:rPr>
              <a:t>аким способом</a:t>
            </a:r>
            <a:r>
              <a:rPr lang="uk-UA" sz="2000" dirty="0">
                <a:effectLst>
                  <a:outerShdw blurRad="38100" dist="38100" dir="2700000" algn="tl">
                    <a:srgbClr val="C0C0C0"/>
                  </a:outerShdw>
                </a:effectLst>
                <a:latin typeface="Tahoma" pitchFamily="34" charset="0"/>
                <a:cs typeface="Tahoma" pitchFamily="34" charset="0"/>
              </a:rPr>
              <a:t> </a:t>
            </a:r>
            <a:r>
              <a:rPr lang="uk-UA" sz="2000" dirty="0" smtClean="0">
                <a:effectLst>
                  <a:outerShdw blurRad="38100" dist="38100" dir="2700000" algn="tl">
                    <a:srgbClr val="C0C0C0"/>
                  </a:outerShdw>
                </a:effectLst>
                <a:latin typeface="Tahoma" pitchFamily="34" charset="0"/>
                <a:cs typeface="Tahoma" pitchFamily="34" charset="0"/>
              </a:rPr>
              <a:t>отримує для себе інформацію про час, місце</a:t>
            </a:r>
          </a:p>
          <a:p>
            <a:pPr marL="571500" indent="-571500" algn="just">
              <a:defRPr/>
            </a:pPr>
            <a:r>
              <a:rPr lang="uk-UA" sz="2000" dirty="0">
                <a:effectLst>
                  <a:outerShdw blurRad="38100" dist="38100" dir="2700000" algn="tl">
                    <a:srgbClr val="C0C0C0"/>
                  </a:outerShdw>
                </a:effectLst>
                <a:latin typeface="Tahoma" pitchFamily="34" charset="0"/>
                <a:cs typeface="Tahoma" pitchFamily="34" charset="0"/>
              </a:rPr>
              <a:t>і</a:t>
            </a:r>
            <a:r>
              <a:rPr lang="uk-UA" sz="2000" dirty="0" smtClean="0">
                <a:effectLst>
                  <a:outerShdw blurRad="38100" dist="38100" dir="2700000" algn="tl">
                    <a:srgbClr val="C0C0C0"/>
                  </a:outerShdw>
                </a:effectLst>
                <a:latin typeface="Tahoma" pitchFamily="34" charset="0"/>
                <a:cs typeface="Tahoma" pitchFamily="34" charset="0"/>
              </a:rPr>
              <a:t> усі необхідні умови для здійснення майбутнього реального</a:t>
            </a:r>
          </a:p>
          <a:p>
            <a:pPr marL="571500" indent="-571500" algn="just">
              <a:defRPr/>
            </a:pPr>
            <a:r>
              <a:rPr lang="uk-UA" sz="2000" dirty="0" smtClean="0">
                <a:effectLst>
                  <a:outerShdw blurRad="38100" dist="38100" dir="2700000" algn="tl">
                    <a:srgbClr val="C0C0C0"/>
                  </a:outerShdw>
                </a:effectLst>
                <a:latin typeface="Tahoma" pitchFamily="34" charset="0"/>
                <a:cs typeface="Tahoma" pitchFamily="34" charset="0"/>
              </a:rPr>
              <a:t>злочину</a:t>
            </a:r>
            <a:endParaRPr lang="uk-UA" sz="2000" dirty="0">
              <a:effectLst>
                <a:outerShdw blurRad="38100" dist="38100" dir="2700000" algn="tl">
                  <a:srgbClr val="C0C0C0"/>
                </a:outerShdw>
              </a:effectLst>
              <a:latin typeface="Tahoma" pitchFamily="34" charset="0"/>
              <a:cs typeface="Tahoma" pitchFamily="34"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862812"/>
            <a:ext cx="3696345" cy="1710204"/>
          </a:xfrm>
          <a:prstGeom prst="rect">
            <a:avLst/>
          </a:prstGeom>
        </p:spPr>
      </p:pic>
    </p:spTree>
    <p:extLst>
      <p:ext uri="{BB962C8B-B14F-4D97-AF65-F5344CB8AC3E}">
        <p14:creationId xmlns:p14="http://schemas.microsoft.com/office/powerpoint/2010/main" val="127907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26629"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11188" y="1292225"/>
            <a:ext cx="8377237" cy="3970318"/>
          </a:xfrm>
          <a:prstGeom prst="rect">
            <a:avLst/>
          </a:prstGeom>
          <a:solidFill>
            <a:schemeClr val="bg1"/>
          </a:solidFill>
        </p:spPr>
        <p:txBody>
          <a:bodyPr>
            <a:spAutoFit/>
          </a:bodyPr>
          <a:lstStyle/>
          <a:p>
            <a:pPr marL="571500" indent="-571500" algn="just">
              <a:buFont typeface="Wingdings" pitchFamily="2" charset="2"/>
              <a:buChar char="q"/>
              <a:defRPr/>
            </a:pPr>
            <a:r>
              <a:rPr lang="uk-UA" sz="3600" dirty="0" smtClean="0">
                <a:latin typeface="Tahoma" pitchFamily="34" charset="0"/>
                <a:cs typeface="Tahoma" pitchFamily="34" charset="0"/>
              </a:rPr>
              <a:t>ХЕПІ-СЛЕППІНГ</a:t>
            </a:r>
          </a:p>
          <a:p>
            <a:pPr algn="just">
              <a:defRPr/>
            </a:pPr>
            <a:r>
              <a:rPr lang="uk-UA" sz="3600" dirty="0">
                <a:latin typeface="Tahoma" pitchFamily="34" charset="0"/>
                <a:cs typeface="Tahoma" pitchFamily="34" charset="0"/>
              </a:rPr>
              <a:t> </a:t>
            </a:r>
            <a:r>
              <a:rPr lang="uk-UA" sz="3600" dirty="0" smtClean="0">
                <a:latin typeface="Tahoma" pitchFamily="34" charset="0"/>
                <a:cs typeface="Tahoma" pitchFamily="34" charset="0"/>
              </a:rPr>
              <a:t>  </a:t>
            </a:r>
            <a:endParaRPr lang="uk-UA" sz="2000" dirty="0">
              <a:latin typeface="Tahoma" pitchFamily="34" charset="0"/>
              <a:cs typeface="Tahoma" pitchFamily="34" charset="0"/>
            </a:endParaRPr>
          </a:p>
          <a:p>
            <a:pPr marL="571500" indent="-571500" algn="just">
              <a:defRPr/>
            </a:pPr>
            <a:r>
              <a:rPr lang="uk-UA" sz="2000" dirty="0">
                <a:latin typeface="Tahoma" pitchFamily="34" charset="0"/>
                <a:cs typeface="Tahoma" pitchFamily="34" charset="0"/>
              </a:rPr>
              <a:t>р</a:t>
            </a:r>
            <a:r>
              <a:rPr lang="uk-UA" sz="2000" dirty="0" smtClean="0">
                <a:latin typeface="Tahoma" pitchFamily="34" charset="0"/>
                <a:cs typeface="Tahoma" pitchFamily="34" charset="0"/>
              </a:rPr>
              <a:t>еальні напади на жертву, які</a:t>
            </a:r>
          </a:p>
          <a:p>
            <a:pPr marL="571500" indent="-571500" algn="just">
              <a:defRPr/>
            </a:pPr>
            <a:r>
              <a:rPr lang="uk-UA" sz="2000" dirty="0">
                <a:latin typeface="Tahoma" pitchFamily="34" charset="0"/>
                <a:cs typeface="Tahoma" pitchFamily="34" charset="0"/>
              </a:rPr>
              <a:t>з</a:t>
            </a:r>
            <a:r>
              <a:rPr lang="uk-UA" sz="2000" dirty="0" smtClean="0">
                <a:latin typeface="Tahoma" pitchFamily="34" charset="0"/>
                <a:cs typeface="Tahoma" pitchFamily="34" charset="0"/>
              </a:rPr>
              <a:t>німаються </a:t>
            </a:r>
            <a:r>
              <a:rPr lang="uk-UA" sz="2000" dirty="0" smtClean="0">
                <a:latin typeface="Tahoma" pitchFamily="34" charset="0"/>
                <a:cs typeface="Tahoma" pitchFamily="34" charset="0"/>
              </a:rPr>
              <a:t>на </a:t>
            </a:r>
            <a:r>
              <a:rPr lang="uk-UA" sz="2000" dirty="0">
                <a:latin typeface="Tahoma" pitchFamily="34" charset="0"/>
                <a:cs typeface="Tahoma" pitchFamily="34" charset="0"/>
              </a:rPr>
              <a:t>відео для </a:t>
            </a:r>
            <a:endParaRPr lang="uk-UA" sz="2000" dirty="0" smtClean="0">
              <a:latin typeface="Tahoma" pitchFamily="34" charset="0"/>
              <a:cs typeface="Tahoma" pitchFamily="34" charset="0"/>
            </a:endParaRPr>
          </a:p>
          <a:p>
            <a:pPr marL="571500" indent="-571500" algn="just">
              <a:defRPr/>
            </a:pPr>
            <a:r>
              <a:rPr lang="uk-UA" sz="2000" dirty="0">
                <a:latin typeface="Tahoma" pitchFamily="34" charset="0"/>
                <a:cs typeface="Tahoma" pitchFamily="34" charset="0"/>
              </a:rPr>
              <a:t>п</a:t>
            </a:r>
            <a:r>
              <a:rPr lang="uk-UA" sz="2000" dirty="0" smtClean="0">
                <a:latin typeface="Tahoma" pitchFamily="34" charset="0"/>
                <a:cs typeface="Tahoma" pitchFamily="34" charset="0"/>
              </a:rPr>
              <a:t>одальшого розміщення та</a:t>
            </a:r>
          </a:p>
          <a:p>
            <a:pPr marL="571500" indent="-571500" algn="just">
              <a:defRPr/>
            </a:pPr>
            <a:r>
              <a:rPr lang="uk-UA" sz="2000" dirty="0">
                <a:latin typeface="Tahoma" pitchFamily="34" charset="0"/>
                <a:cs typeface="Tahoma" pitchFamily="34" charset="0"/>
              </a:rPr>
              <a:t>р</a:t>
            </a:r>
            <a:r>
              <a:rPr lang="uk-UA" sz="2000" dirty="0" smtClean="0">
                <a:latin typeface="Tahoma" pitchFamily="34" charset="0"/>
                <a:cs typeface="Tahoma" pitchFamily="34" charset="0"/>
              </a:rPr>
              <a:t>озповсюдження в мережі</a:t>
            </a:r>
          </a:p>
          <a:p>
            <a:pPr marL="571500" indent="-571500" algn="just">
              <a:defRPr/>
            </a:pPr>
            <a:r>
              <a:rPr lang="uk-UA" sz="2000" dirty="0" smtClean="0">
                <a:latin typeface="Tahoma" pitchFamily="34" charset="0"/>
                <a:cs typeface="Tahoma" pitchFamily="34" charset="0"/>
              </a:rPr>
              <a:t>Інтернет</a:t>
            </a:r>
          </a:p>
          <a:p>
            <a:pPr marL="571500" indent="-571500" algn="just">
              <a:defRPr/>
            </a:pPr>
            <a:endParaRPr lang="uk-UA" sz="2000" dirty="0">
              <a:latin typeface="Tahoma" pitchFamily="34" charset="0"/>
              <a:cs typeface="Tahoma" pitchFamily="34" charset="0"/>
            </a:endParaRPr>
          </a:p>
          <a:p>
            <a:pPr marL="571500" indent="-571500" algn="just">
              <a:defRPr/>
            </a:pPr>
            <a:r>
              <a:rPr lang="uk-UA" sz="2000" dirty="0" smtClean="0">
                <a:effectLst>
                  <a:outerShdw blurRad="38100" dist="38100" dir="2700000" algn="tl">
                    <a:srgbClr val="C0C0C0"/>
                  </a:outerShdw>
                </a:effectLst>
                <a:latin typeface="Tahoma" pitchFamily="34" charset="0"/>
                <a:cs typeface="Tahoma" pitchFamily="34" charset="0"/>
              </a:rPr>
              <a:t>Будь-які відеоролики, розміщені в мережі Інтернет або</a:t>
            </a:r>
          </a:p>
          <a:p>
            <a:pPr marL="571500" indent="-571500" algn="just">
              <a:defRPr/>
            </a:pPr>
            <a:r>
              <a:rPr lang="uk-UA" sz="2000" dirty="0" smtClean="0">
                <a:effectLst>
                  <a:outerShdw blurRad="38100" dist="38100" dir="2700000" algn="tl">
                    <a:srgbClr val="C0C0C0"/>
                  </a:outerShdw>
                </a:effectLst>
                <a:latin typeface="Tahoma" pitchFamily="34" charset="0"/>
                <a:cs typeface="Tahoma" pitchFamily="34" charset="0"/>
              </a:rPr>
              <a:t>Розповсюджені через мобільні телефони, на яких</a:t>
            </a:r>
          </a:p>
          <a:p>
            <a:pPr marL="571500" indent="-571500" algn="just">
              <a:defRPr/>
            </a:pPr>
            <a:r>
              <a:rPr lang="uk-UA" sz="2000" dirty="0">
                <a:effectLst>
                  <a:outerShdw blurRad="38100" dist="38100" dir="2700000" algn="tl">
                    <a:srgbClr val="C0C0C0"/>
                  </a:outerShdw>
                </a:effectLst>
                <a:latin typeface="Tahoma" pitchFamily="34" charset="0"/>
                <a:cs typeface="Tahoma" pitchFamily="34" charset="0"/>
              </a:rPr>
              <a:t>з</a:t>
            </a:r>
            <a:r>
              <a:rPr lang="uk-UA" sz="2000" dirty="0" smtClean="0">
                <a:effectLst>
                  <a:outerShdw blurRad="38100" dist="38100" dir="2700000" algn="tl">
                    <a:srgbClr val="C0C0C0"/>
                  </a:outerShdw>
                </a:effectLst>
                <a:latin typeface="Tahoma" pitchFamily="34" charset="0"/>
                <a:cs typeface="Tahoma" pitchFamily="34" charset="0"/>
              </a:rPr>
              <a:t>афіксовано реальні напади на жертву</a:t>
            </a:r>
            <a:endParaRPr lang="uk-UA" sz="2000" dirty="0">
              <a:effectLst>
                <a:outerShdw blurRad="38100" dist="38100" dir="2700000" algn="tl">
                  <a:srgbClr val="C0C0C0"/>
                </a:outerShdw>
              </a:effectLst>
              <a:latin typeface="Tahoma" pitchFamily="34" charset="0"/>
              <a:cs typeface="Tahoma" pitchFamily="34" charset="0"/>
            </a:endParaRP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12000" t="17192" r="14000" b="10854"/>
          <a:stretch/>
        </p:blipFill>
        <p:spPr>
          <a:xfrm>
            <a:off x="5148064" y="1419667"/>
            <a:ext cx="3674368" cy="2801421"/>
          </a:xfrm>
          <a:prstGeom prst="rect">
            <a:avLst/>
          </a:prstGeom>
        </p:spPr>
      </p:pic>
    </p:spTree>
    <p:extLst>
      <p:ext uri="{BB962C8B-B14F-4D97-AF65-F5344CB8AC3E}">
        <p14:creationId xmlns:p14="http://schemas.microsoft.com/office/powerpoint/2010/main" val="247438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240171"/>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marL="0" marR="0" lvl="0" indent="0" algn="ctr" defTabSz="914239" rtl="0" eaLnBrk="1" fontAlgn="auto" latinLnBrk="0" hangingPunct="1">
              <a:lnSpc>
                <a:spcPct val="100000"/>
              </a:lnSpc>
              <a:spcBef>
                <a:spcPts val="0"/>
              </a:spcBef>
              <a:spcAft>
                <a:spcPts val="0"/>
              </a:spcAft>
              <a:buClrTx/>
              <a:buSzTx/>
              <a:buFontTx/>
              <a:buNone/>
              <a:tabLst/>
              <a:defRPr/>
            </a:pPr>
            <a:endParaRPr kumimoji="0" lang="uk-UA"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uk-UA" sz="1000" b="1" i="0" u="none" strike="noStrike" kern="1200" cap="none" spc="0" normalizeH="0" baseline="0" noProof="0">
                <a:ln>
                  <a:noFill/>
                </a:ln>
                <a:solidFill>
                  <a:prstClr val="white"/>
                </a:solidFill>
                <a:effectLst/>
                <a:uLnTx/>
                <a:uFillTx/>
                <a:latin typeface="Tahoma" pitchFamily="34" charset="0"/>
                <a:ea typeface="+mn-ea"/>
                <a:cs typeface="Tahoma" pitchFamily="34" charset="0"/>
              </a:rPr>
              <a:t>Регіональний центр з надання</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uk-UA" sz="1000" b="1" i="0" u="none" strike="noStrike" kern="1200" cap="none" spc="0" normalizeH="0" baseline="0" noProof="0">
                <a:ln>
                  <a:noFill/>
                </a:ln>
                <a:solidFill>
                  <a:prstClr val="white"/>
                </a:solidFill>
                <a:effectLst/>
                <a:uLnTx/>
                <a:uFillTx/>
                <a:latin typeface="Tahoma" pitchFamily="34" charset="0"/>
                <a:ea typeface="+mn-ea"/>
                <a:cs typeface="Tahoma" pitchFamily="34" charset="0"/>
              </a:rPr>
              <a:t>безоплатної вторинної</a:t>
            </a:r>
            <a:br>
              <a:rPr kumimoji="0" lang="uk-UA" sz="1000" b="1" i="0" u="none" strike="noStrike" kern="1200" cap="none" spc="0" normalizeH="0" baseline="0" noProof="0">
                <a:ln>
                  <a:noFill/>
                </a:ln>
                <a:solidFill>
                  <a:prstClr val="white"/>
                </a:solidFill>
                <a:effectLst/>
                <a:uLnTx/>
                <a:uFillTx/>
                <a:latin typeface="Tahoma" pitchFamily="34" charset="0"/>
                <a:ea typeface="+mn-ea"/>
                <a:cs typeface="Tahoma" pitchFamily="34" charset="0"/>
              </a:rPr>
            </a:br>
            <a:r>
              <a:rPr kumimoji="0" lang="uk-UA" sz="1000" b="1" i="0" u="none" strike="noStrike" kern="1200" cap="none" spc="0" normalizeH="0" baseline="0" noProof="0">
                <a:ln>
                  <a:noFill/>
                </a:ln>
                <a:solidFill>
                  <a:prstClr val="white"/>
                </a:solidFill>
                <a:effectLst/>
                <a:uLnTx/>
                <a:uFillTx/>
                <a:latin typeface="Tahoma" pitchFamily="34" charset="0"/>
                <a:ea typeface="+mn-ea"/>
                <a:cs typeface="Tahoma" pitchFamily="34" charset="0"/>
              </a:rPr>
              <a:t>правової допомоги </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uk-UA" sz="1000" b="1" i="0" u="none" strike="noStrike" kern="1200" cap="none" spc="0" normalizeH="0" baseline="0" noProof="0">
                <a:ln>
                  <a:noFill/>
                </a:ln>
                <a:solidFill>
                  <a:prstClr val="white"/>
                </a:solidFill>
                <a:effectLst/>
                <a:uLnTx/>
                <a:uFillTx/>
                <a:latin typeface="Tahoma" pitchFamily="34" charset="0"/>
                <a:ea typeface="+mn-ea"/>
                <a:cs typeface="Tahoma" pitchFamily="34" charset="0"/>
              </a:rPr>
              <a:t>у Херсонській області</a:t>
            </a:r>
          </a:p>
        </p:txBody>
      </p:sp>
      <p:pic>
        <p:nvPicPr>
          <p:cNvPr id="20485"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39"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39"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39"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Прямокутник 1"/>
          <p:cNvSpPr/>
          <p:nvPr/>
        </p:nvSpPr>
        <p:spPr>
          <a:xfrm>
            <a:off x="588988" y="1127053"/>
            <a:ext cx="8172909" cy="5421378"/>
          </a:xfrm>
          <a:prstGeom prst="rect">
            <a:avLst/>
          </a:prstGeom>
          <a:ln>
            <a:solidFill>
              <a:srgbClr val="286E28"/>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239" rtl="0" eaLnBrk="1" fontAlgn="auto" latinLnBrk="0" hangingPunct="1">
              <a:lnSpc>
                <a:spcPct val="100000"/>
              </a:lnSpc>
              <a:spcBef>
                <a:spcPts val="0"/>
              </a:spcBef>
              <a:spcAft>
                <a:spcPts val="0"/>
              </a:spcAft>
              <a:buClrTx/>
              <a:buSzTx/>
              <a:buFontTx/>
              <a:buNone/>
              <a:tabLst/>
              <a:defRPr/>
            </a:pPr>
            <a:endParaRPr kumimoji="0" lang="uk-UA" sz="3200" b="1" i="0" u="none" strike="noStrike" kern="1200" cap="none" spc="0" normalizeH="0" baseline="0" noProof="0" dirty="0" smtClean="0">
              <a:ln>
                <a:solidFill>
                  <a:sysClr val="windowText" lastClr="000000"/>
                </a:solidFill>
              </a:ln>
              <a:solidFill>
                <a:prstClr val="white">
                  <a:lumMod val="95000"/>
                </a:prst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239" rtl="0" eaLnBrk="1" fontAlgn="auto" latinLnBrk="0" hangingPunct="1">
              <a:lnSpc>
                <a:spcPct val="100000"/>
              </a:lnSpc>
              <a:spcBef>
                <a:spcPts val="0"/>
              </a:spcBef>
              <a:spcAft>
                <a:spcPts val="0"/>
              </a:spcAft>
              <a:buClrTx/>
              <a:buSzTx/>
              <a:buFontTx/>
              <a:buNone/>
              <a:tabLst/>
              <a:defRPr/>
            </a:pPr>
            <a:r>
              <a:rPr kumimoji="0" lang="uk-UA" sz="3200" b="1" i="0" u="none" strike="noStrike" kern="1200" cap="none" spc="0" normalizeH="0" baseline="0" noProof="0" dirty="0" smtClean="0">
                <a:ln>
                  <a:solidFill>
                    <a:sysClr val="windowText" lastClr="000000"/>
                  </a:solidFill>
                </a:ln>
                <a:solidFill>
                  <a:prstClr val="white">
                    <a:lumMod val="95000"/>
                  </a:prst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СОЦІАЛЬНО-ПСИХОЛОГІЧНА</a:t>
            </a:r>
            <a:r>
              <a:rPr kumimoji="0" lang="uk-UA" sz="3200" b="1" i="0" u="none" strike="noStrike" kern="1200" cap="none" spc="0" normalizeH="0" noProof="0" dirty="0" smtClean="0">
                <a:ln>
                  <a:solidFill>
                    <a:sysClr val="windowText" lastClr="000000"/>
                  </a:solidFill>
                </a:ln>
                <a:solidFill>
                  <a:prstClr val="white">
                    <a:lumMod val="95000"/>
                  </a:prst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uk-UA" sz="3200" b="1" i="0" u="none" strike="noStrike" kern="1200" cap="none" spc="0" normalizeH="0" baseline="0" noProof="0" dirty="0" smtClean="0">
                <a:ln>
                  <a:solidFill>
                    <a:sysClr val="windowText" lastClr="000000"/>
                  </a:solidFill>
                </a:ln>
                <a:solidFill>
                  <a:prstClr val="white">
                    <a:lumMod val="95000"/>
                  </a:prst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uk-UA" sz="3200" b="1" i="0" u="none" strike="noStrike" kern="1200" cap="none" spc="0" normalizeH="0" baseline="0" noProof="0" dirty="0">
                <a:ln>
                  <a:solidFill>
                    <a:sysClr val="windowText" lastClr="000000"/>
                  </a:solidFill>
                </a:ln>
                <a:solidFill>
                  <a:prstClr val="white">
                    <a:lumMod val="95000"/>
                  </a:prst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СТРУКТУРА </a:t>
            </a:r>
            <a:r>
              <a:rPr lang="uk-UA" sz="3200" dirty="0" smtClean="0">
                <a:ln>
                  <a:solidFill>
                    <a:sysClr val="windowText" lastClr="000000"/>
                  </a:solidFill>
                </a:ln>
                <a:solidFill>
                  <a:prstClr val="white">
                    <a:lumMod val="95000"/>
                  </a:prst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КІБЕР</a:t>
            </a:r>
            <a:r>
              <a:rPr kumimoji="0" lang="uk-UA" sz="3200" b="1" i="0" u="none" strike="noStrike" kern="1200" cap="none" spc="0" normalizeH="0" baseline="0" noProof="0" dirty="0" smtClean="0">
                <a:ln>
                  <a:solidFill>
                    <a:sysClr val="windowText" lastClr="000000"/>
                  </a:solidFill>
                </a:ln>
                <a:solidFill>
                  <a:prstClr val="white">
                    <a:lumMod val="95000"/>
                  </a:prst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БУЛІНГУ</a:t>
            </a:r>
            <a:endParaRPr kumimoji="0" lang="uk-UA" sz="3200" b="1" i="0" u="none" strike="noStrike" kern="1200" cap="none" spc="0" normalizeH="0" baseline="0" noProof="0" dirty="0">
              <a:ln>
                <a:solidFill>
                  <a:sysClr val="windowText" lastClr="000000"/>
                </a:solidFill>
              </a:ln>
              <a:solidFill>
                <a:prstClr val="white">
                  <a:lumMod val="95000"/>
                </a:prst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239"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smtClean="0">
              <a:ln>
                <a:solidFill>
                  <a:sysClr val="windowText" lastClr="000000"/>
                </a:solid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239" rtl="0" eaLnBrk="1" fontAlgn="auto" latinLnBrk="0" hangingPunct="1">
              <a:lnSpc>
                <a:spcPct val="100000"/>
              </a:lnSpc>
              <a:spcBef>
                <a:spcPts val="0"/>
              </a:spcBef>
              <a:spcAft>
                <a:spcPts val="0"/>
              </a:spcAft>
              <a:buClrTx/>
              <a:buSzTx/>
              <a:buFontTx/>
              <a:buNone/>
              <a:tabLst/>
              <a:defRPr/>
            </a:pPr>
            <a:endParaRPr lang="uk-UA" sz="2400" b="0" dirty="0">
              <a:ln>
                <a:solidFill>
                  <a:sysClr val="windowText" lastClr="000000"/>
                </a:solidFill>
              </a:ln>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239"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a:ln>
                <a:solidFill>
                  <a:sysClr val="windowText" lastClr="000000"/>
                </a:solid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239"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a:ln>
                <a:solidFill>
                  <a:sysClr val="windowText" lastClr="000000"/>
                </a:solid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239"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a:ln>
                <a:solidFill>
                  <a:sysClr val="windowText" lastClr="000000"/>
                </a:solid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239"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a:ln>
                <a:solidFill>
                  <a:sysClr val="windowText" lastClr="000000"/>
                </a:solid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239"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a:ln>
                <a:solidFill>
                  <a:sysClr val="windowText" lastClr="000000"/>
                </a:solid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239"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a:ln>
                <a:solidFill>
                  <a:sysClr val="windowText" lastClr="000000"/>
                </a:solid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239"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a:ln>
                <a:solidFill>
                  <a:sysClr val="windowText" lastClr="000000"/>
                </a:solid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239"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a:ln>
                <a:solidFill>
                  <a:sysClr val="windowText" lastClr="000000"/>
                </a:solid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239"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a:ln>
                <a:solidFill>
                  <a:sysClr val="windowText" lastClr="000000"/>
                </a:solid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239"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a:ln>
                <a:solidFill>
                  <a:sysClr val="windowText" lastClr="000000"/>
                </a:solid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239"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a:ln>
                <a:solidFill>
                  <a:sysClr val="windowText" lastClr="000000"/>
                </a:solid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Скругленный прямоугольник 2"/>
          <p:cNvSpPr/>
          <p:nvPr/>
        </p:nvSpPr>
        <p:spPr>
          <a:xfrm>
            <a:off x="661244" y="2228850"/>
            <a:ext cx="4019215" cy="1676983"/>
          </a:xfrm>
          <a:prstGeom prst="roundRect">
            <a:avLst/>
          </a:prstGeom>
          <a:solidFill>
            <a:srgbClr val="286E28"/>
          </a:solidFill>
          <a:ln>
            <a:solidFill>
              <a:srgbClr val="FEFEFE"/>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2813" rtl="0" eaLnBrk="1" fontAlgn="base" latinLnBrk="0" hangingPunct="1">
              <a:lnSpc>
                <a:spcPct val="100000"/>
              </a:lnSpc>
              <a:spcBef>
                <a:spcPct val="0"/>
              </a:spcBef>
              <a:spcAft>
                <a:spcPct val="0"/>
              </a:spcAft>
              <a:buClrTx/>
              <a:buSzTx/>
              <a:buFontTx/>
              <a:buNone/>
              <a:tabLst/>
              <a:defRPr/>
            </a:pPr>
            <a:endParaRPr lang="uk-UA" dirty="0" smtClean="0">
              <a:solidFill>
                <a:srgbClr val="F2F2F2"/>
              </a:solidFill>
              <a:latin typeface="Tahoma" pitchFamily="34" charset="0"/>
              <a:cs typeface="Tahoma" pitchFamily="34" charset="0"/>
            </a:endParaRPr>
          </a:p>
          <a:p>
            <a:pPr marL="0" marR="0" lvl="0" indent="0" algn="ctr" defTabSz="912813" rtl="0" eaLnBrk="1" fontAlgn="base" latinLnBrk="0" hangingPunct="1">
              <a:lnSpc>
                <a:spcPct val="100000"/>
              </a:lnSpc>
              <a:spcBef>
                <a:spcPct val="0"/>
              </a:spcBef>
              <a:spcAft>
                <a:spcPct val="0"/>
              </a:spcAft>
              <a:buClrTx/>
              <a:buSzTx/>
              <a:buFontTx/>
              <a:buNone/>
              <a:tabLst/>
              <a:defRPr/>
            </a:pPr>
            <a:r>
              <a:rPr lang="uk-UA" dirty="0" smtClean="0">
                <a:solidFill>
                  <a:srgbClr val="F2F2F2"/>
                </a:solidFill>
                <a:latin typeface="Tahoma" pitchFamily="34" charset="0"/>
                <a:cs typeface="Tahoma" pitchFamily="34" charset="0"/>
              </a:rPr>
              <a:t>ТИПОВИЙ КРИВДНИК</a:t>
            </a:r>
            <a:r>
              <a:rPr kumimoji="0" lang="uk-UA" i="0" u="none" strike="noStrike" kern="1200" cap="none" spc="0" normalizeH="0" baseline="0" noProof="0" dirty="0" smtClean="0">
                <a:ln>
                  <a:noFill/>
                </a:ln>
                <a:solidFill>
                  <a:srgbClr val="F2F2F2"/>
                </a:solidFill>
                <a:effectLst/>
                <a:uLnTx/>
                <a:uFillTx/>
                <a:latin typeface="Tahoma" pitchFamily="34" charset="0"/>
                <a:cs typeface="Tahoma" pitchFamily="34" charset="0"/>
              </a:rPr>
              <a:t> </a:t>
            </a:r>
            <a:r>
              <a:rPr kumimoji="0" lang="uk-UA" i="0" u="none" strike="noStrike" kern="1200" cap="none" spc="0" normalizeH="0" baseline="0" noProof="0" dirty="0">
                <a:ln>
                  <a:noFill/>
                </a:ln>
                <a:solidFill>
                  <a:srgbClr val="F2F2F2"/>
                </a:solidFill>
                <a:effectLst/>
                <a:uLnTx/>
                <a:uFillTx/>
                <a:latin typeface="Tahoma" pitchFamily="34" charset="0"/>
                <a:cs typeface="Tahoma" pitchFamily="34" charset="0"/>
              </a:rPr>
              <a:t>(БУЛЕР</a:t>
            </a:r>
            <a:r>
              <a:rPr kumimoji="0" lang="uk-UA" i="0" u="none" strike="noStrike" kern="1200" cap="none" spc="0" normalizeH="0" baseline="0" noProof="0" dirty="0" smtClean="0">
                <a:ln>
                  <a:noFill/>
                </a:ln>
                <a:solidFill>
                  <a:srgbClr val="F2F2F2"/>
                </a:solidFill>
                <a:effectLst/>
                <a:uLnTx/>
                <a:uFillTx/>
                <a:latin typeface="Tahoma" pitchFamily="34" charset="0"/>
                <a:cs typeface="Tahoma" pitchFamily="34" charset="0"/>
              </a:rPr>
              <a:t>)</a:t>
            </a:r>
          </a:p>
          <a:p>
            <a:pPr marL="285750" marR="0" lvl="0" indent="-285750" defTabSz="912813" rtl="0" eaLnBrk="1" fontAlgn="base" latinLnBrk="0" hangingPunct="1">
              <a:lnSpc>
                <a:spcPct val="100000"/>
              </a:lnSpc>
              <a:spcBef>
                <a:spcPct val="0"/>
              </a:spcBef>
              <a:spcAft>
                <a:spcPct val="0"/>
              </a:spcAft>
              <a:buClrTx/>
              <a:buSzTx/>
              <a:buFont typeface="Arial" panose="020B0604020202020204" pitchFamily="34" charset="0"/>
              <a:buChar char="•"/>
              <a:tabLst/>
              <a:defRPr/>
            </a:pPr>
            <a:r>
              <a:rPr lang="uk-UA" sz="1400" dirty="0" smtClean="0">
                <a:solidFill>
                  <a:schemeClr val="tx1"/>
                </a:solidFill>
                <a:latin typeface="Tahoma" pitchFamily="34" charset="0"/>
                <a:cs typeface="Tahoma" pitchFamily="34" charset="0"/>
              </a:rPr>
              <a:t>в</a:t>
            </a:r>
            <a:r>
              <a:rPr lang="uk-UA" sz="1400" noProof="0" dirty="0" err="1" smtClean="0">
                <a:solidFill>
                  <a:schemeClr val="tx1"/>
                </a:solidFill>
                <a:latin typeface="Tahoma" pitchFamily="34" charset="0"/>
                <a:cs typeface="Tahoma" pitchFamily="34" charset="0"/>
              </a:rPr>
              <a:t>ідчуває</a:t>
            </a:r>
            <a:r>
              <a:rPr lang="uk-UA" sz="1400" noProof="0" dirty="0" smtClean="0">
                <a:solidFill>
                  <a:schemeClr val="tx1"/>
                </a:solidFill>
                <a:latin typeface="Tahoma" pitchFamily="34" charset="0"/>
                <a:cs typeface="Tahoma" pitchFamily="34" charset="0"/>
              </a:rPr>
              <a:t> потребу панувати і підкорювати інших;</a:t>
            </a:r>
          </a:p>
          <a:p>
            <a:pPr marL="285750" marR="0" lvl="0" indent="-285750" defTabSz="912813" rtl="0" eaLnBrk="1" fontAlgn="base" latinLnBrk="0" hangingPunct="1">
              <a:lnSpc>
                <a:spcPct val="100000"/>
              </a:lnSpc>
              <a:spcBef>
                <a:spcPct val="0"/>
              </a:spcBef>
              <a:spcAft>
                <a:spcPct val="0"/>
              </a:spcAft>
              <a:buClrTx/>
              <a:buSzTx/>
              <a:buFont typeface="Arial" panose="020B0604020202020204" pitchFamily="34" charset="0"/>
              <a:buChar char="•"/>
              <a:tabLst/>
              <a:defRPr/>
            </a:pPr>
            <a:r>
              <a:rPr lang="uk-UA" sz="1400" dirty="0">
                <a:solidFill>
                  <a:schemeClr val="tx1"/>
                </a:solidFill>
                <a:latin typeface="Tahoma" pitchFamily="34" charset="0"/>
                <a:cs typeface="Tahoma" pitchFamily="34" charset="0"/>
              </a:rPr>
              <a:t>і</a:t>
            </a:r>
            <a:r>
              <a:rPr lang="uk-UA" sz="1400" dirty="0" smtClean="0">
                <a:solidFill>
                  <a:schemeClr val="tx1"/>
                </a:solidFill>
                <a:latin typeface="Tahoma" pitchFamily="34" charset="0"/>
                <a:cs typeface="Tahoma" pitchFamily="34" charset="0"/>
              </a:rPr>
              <a:t>мпульсивний, зухвалий та агресивний</a:t>
            </a:r>
          </a:p>
          <a:p>
            <a:pPr marL="285750" marR="0" lvl="0" indent="-285750" defTabSz="912813" rtl="0" eaLnBrk="1" fontAlgn="base" latinLnBrk="0" hangingPunct="1">
              <a:lnSpc>
                <a:spcPct val="100000"/>
              </a:lnSpc>
              <a:spcBef>
                <a:spcPct val="0"/>
              </a:spcBef>
              <a:spcAft>
                <a:spcPct val="0"/>
              </a:spcAft>
              <a:buClrTx/>
              <a:buSzTx/>
              <a:buFont typeface="Arial" panose="020B0604020202020204" pitchFamily="34" charset="0"/>
              <a:buChar char="•"/>
              <a:tabLst/>
              <a:defRPr/>
            </a:pPr>
            <a:r>
              <a:rPr lang="uk-UA" sz="1400" dirty="0">
                <a:solidFill>
                  <a:schemeClr val="tx1"/>
                </a:solidFill>
                <a:latin typeface="Tahoma" pitchFamily="34" charset="0"/>
                <a:cs typeface="Tahoma" pitchFamily="34" charset="0"/>
              </a:rPr>
              <a:t>п</a:t>
            </a:r>
            <a:r>
              <a:rPr lang="uk-UA" sz="1400" noProof="0" dirty="0" err="1" smtClean="0">
                <a:solidFill>
                  <a:schemeClr val="tx1"/>
                </a:solidFill>
                <a:latin typeface="Tahoma" pitchFamily="34" charset="0"/>
                <a:cs typeface="Tahoma" pitchFamily="34" charset="0"/>
              </a:rPr>
              <a:t>озбавлений</a:t>
            </a:r>
            <a:r>
              <a:rPr lang="uk-UA" sz="1400" noProof="0" dirty="0" smtClean="0">
                <a:solidFill>
                  <a:schemeClr val="tx1"/>
                </a:solidFill>
                <a:latin typeface="Tahoma" pitchFamily="34" charset="0"/>
                <a:cs typeface="Tahoma" pitchFamily="34" charset="0"/>
              </a:rPr>
              <a:t> співчуття</a:t>
            </a:r>
          </a:p>
          <a:p>
            <a:pPr marL="285750" marR="0" lvl="0" indent="-285750" defTabSz="912813" rtl="0" eaLnBrk="1" fontAlgn="base" latinLnBrk="0" hangingPunct="1">
              <a:lnSpc>
                <a:spcPct val="100000"/>
              </a:lnSpc>
              <a:spcBef>
                <a:spcPct val="0"/>
              </a:spcBef>
              <a:spcAft>
                <a:spcPct val="0"/>
              </a:spcAft>
              <a:buClrTx/>
              <a:buSzTx/>
              <a:buFont typeface="Arial" panose="020B0604020202020204" pitchFamily="34" charset="0"/>
              <a:buChar char="•"/>
              <a:tabLst/>
              <a:defRPr/>
            </a:pPr>
            <a:r>
              <a:rPr lang="uk-UA" sz="1400" dirty="0" smtClean="0">
                <a:solidFill>
                  <a:schemeClr val="tx1"/>
                </a:solidFill>
                <a:latin typeface="Tahoma" pitchFamily="34" charset="0"/>
                <a:cs typeface="Tahoma" pitchFamily="34" charset="0"/>
              </a:rPr>
              <a:t>закомплексований </a:t>
            </a:r>
            <a:endParaRPr lang="uk-UA" sz="1400" noProof="0" dirty="0" smtClean="0">
              <a:solidFill>
                <a:schemeClr val="tx1"/>
              </a:solidFill>
              <a:latin typeface="Tahoma" pitchFamily="34" charset="0"/>
              <a:cs typeface="Tahoma" pitchFamily="34" charset="0"/>
            </a:endParaRPr>
          </a:p>
          <a:p>
            <a:pPr marL="0" marR="0" lvl="0" indent="0" defTabSz="912813" rtl="0" eaLnBrk="1" fontAlgn="base" latinLnBrk="0" hangingPunct="1">
              <a:lnSpc>
                <a:spcPct val="100000"/>
              </a:lnSpc>
              <a:spcBef>
                <a:spcPct val="0"/>
              </a:spcBef>
              <a:spcAft>
                <a:spcPct val="0"/>
              </a:spcAft>
              <a:buClrTx/>
              <a:buSzTx/>
              <a:buFontTx/>
              <a:buNone/>
              <a:tabLst/>
              <a:defRPr/>
            </a:pPr>
            <a:endParaRPr kumimoji="0" lang="uk-UA" sz="1600" i="0" u="none" strike="noStrike" kern="1200" cap="none" spc="0" normalizeH="0" baseline="0" noProof="0" dirty="0">
              <a:ln>
                <a:noFill/>
              </a:ln>
              <a:solidFill>
                <a:srgbClr val="F2F2F2"/>
              </a:solidFill>
              <a:effectLst/>
              <a:uLnTx/>
              <a:uFillTx/>
              <a:latin typeface="Tahoma" pitchFamily="34" charset="0"/>
              <a:cs typeface="Tahoma" pitchFamily="34" charset="0"/>
            </a:endParaRPr>
          </a:p>
        </p:txBody>
      </p:sp>
      <p:sp>
        <p:nvSpPr>
          <p:cNvPr id="9" name="Скругленный прямоугольник 8"/>
          <p:cNvSpPr/>
          <p:nvPr/>
        </p:nvSpPr>
        <p:spPr>
          <a:xfrm>
            <a:off x="719655" y="4412823"/>
            <a:ext cx="3975100" cy="2006399"/>
          </a:xfrm>
          <a:prstGeom prst="roundRect">
            <a:avLst/>
          </a:prstGeom>
          <a:solidFill>
            <a:srgbClr val="286E28"/>
          </a:solidFill>
          <a:ln>
            <a:solidFill>
              <a:srgbClr val="E6F2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uk-UA" i="0" u="none" strike="noStrike" kern="1200" cap="none" spc="0" normalizeH="0" baseline="0" noProof="0" dirty="0" smtClean="0">
                <a:ln>
                  <a:noFill/>
                </a:ln>
                <a:solidFill>
                  <a:srgbClr val="FFFFFF"/>
                </a:solidFill>
                <a:effectLst/>
                <a:uLnTx/>
                <a:uFillTx/>
                <a:latin typeface="Tahoma" pitchFamily="34" charset="0"/>
                <a:ea typeface="+mn-ea"/>
                <a:cs typeface="Tahoma" pitchFamily="34" charset="0"/>
              </a:rPr>
              <a:t>ТИПОВА ЖЕРТВА</a:t>
            </a:r>
          </a:p>
          <a:p>
            <a:pPr marL="285750" marR="0" lvl="0" indent="-285750" defTabSz="912813" rtl="0" eaLnBrk="1" fontAlgn="base" latinLnBrk="0" hangingPunct="1">
              <a:lnSpc>
                <a:spcPct val="100000"/>
              </a:lnSpc>
              <a:spcBef>
                <a:spcPct val="0"/>
              </a:spcBef>
              <a:spcAft>
                <a:spcPct val="0"/>
              </a:spcAft>
              <a:buClrTx/>
              <a:buSzTx/>
              <a:buFont typeface="Arial" panose="020B0604020202020204" pitchFamily="34" charset="0"/>
              <a:buChar char="•"/>
              <a:tabLst/>
              <a:defRPr/>
            </a:pPr>
            <a:r>
              <a:rPr lang="uk-UA" sz="1400" dirty="0">
                <a:solidFill>
                  <a:schemeClr val="tx1"/>
                </a:solidFill>
                <a:latin typeface="Tahoma" pitchFamily="34" charset="0"/>
                <a:cs typeface="Tahoma" pitchFamily="34" charset="0"/>
              </a:rPr>
              <a:t>п</a:t>
            </a:r>
            <a:r>
              <a:rPr kumimoji="0" lang="uk-UA" sz="1400" i="0" u="none" strike="noStrike" kern="1200" cap="none" spc="0" normalizeH="0" baseline="0" noProof="0" dirty="0" err="1" smtClean="0">
                <a:ln>
                  <a:noFill/>
                </a:ln>
                <a:solidFill>
                  <a:schemeClr val="tx1"/>
                </a:solidFill>
                <a:effectLst/>
                <a:uLnTx/>
                <a:uFillTx/>
                <a:latin typeface="Tahoma" pitchFamily="34" charset="0"/>
                <a:cs typeface="Tahoma" pitchFamily="34" charset="0"/>
              </a:rPr>
              <a:t>олохлива</a:t>
            </a:r>
            <a:r>
              <a:rPr kumimoji="0" lang="uk-UA" sz="1400" i="0" u="none" strike="noStrike" kern="1200" cap="none" spc="0" normalizeH="0" baseline="0" noProof="0" dirty="0" smtClean="0">
                <a:ln>
                  <a:noFill/>
                </a:ln>
                <a:solidFill>
                  <a:schemeClr val="tx1"/>
                </a:solidFill>
                <a:effectLst/>
                <a:uLnTx/>
                <a:uFillTx/>
                <a:latin typeface="Tahoma" pitchFamily="34" charset="0"/>
                <a:cs typeface="Tahoma" pitchFamily="34" charset="0"/>
              </a:rPr>
              <a:t>, вразлива, замкнута</a:t>
            </a:r>
            <a:r>
              <a:rPr lang="uk-UA" sz="1400" dirty="0" smtClean="0">
                <a:solidFill>
                  <a:schemeClr val="tx1"/>
                </a:solidFill>
                <a:latin typeface="Tahoma" pitchFamily="34" charset="0"/>
                <a:cs typeface="Tahoma" pitchFamily="34" charset="0"/>
              </a:rPr>
              <a:t>, сором</a:t>
            </a:r>
            <a:r>
              <a:rPr lang="en-US" sz="1400" dirty="0" smtClean="0">
                <a:solidFill>
                  <a:schemeClr val="tx1"/>
                </a:solidFill>
                <a:latin typeface="Tahoma" pitchFamily="34" charset="0"/>
                <a:cs typeface="Tahoma" pitchFamily="34" charset="0"/>
              </a:rPr>
              <a:t>’</a:t>
            </a:r>
            <a:r>
              <a:rPr lang="uk-UA" sz="1400" dirty="0" err="1" smtClean="0">
                <a:solidFill>
                  <a:schemeClr val="tx1"/>
                </a:solidFill>
                <a:latin typeface="Tahoma" pitchFamily="34" charset="0"/>
                <a:cs typeface="Tahoma" pitchFamily="34" charset="0"/>
              </a:rPr>
              <a:t>язлива</a:t>
            </a:r>
            <a:endParaRPr lang="uk-UA" sz="1400" dirty="0" smtClean="0">
              <a:solidFill>
                <a:schemeClr val="tx1"/>
              </a:solidFill>
              <a:latin typeface="Tahoma" pitchFamily="34" charset="0"/>
              <a:cs typeface="Tahoma" pitchFamily="34" charset="0"/>
            </a:endParaRPr>
          </a:p>
          <a:p>
            <a:pPr marL="285750" marR="0" lvl="0" indent="-285750" defTabSz="912813" rtl="0" eaLnBrk="1" fontAlgn="base" latinLnBrk="0" hangingPunct="1">
              <a:lnSpc>
                <a:spcPct val="100000"/>
              </a:lnSpc>
              <a:spcBef>
                <a:spcPct val="0"/>
              </a:spcBef>
              <a:spcAft>
                <a:spcPct val="0"/>
              </a:spcAft>
              <a:buClrTx/>
              <a:buSzTx/>
              <a:buFont typeface="Arial" panose="020B0604020202020204" pitchFamily="34" charset="0"/>
              <a:buChar char="•"/>
              <a:tabLst/>
              <a:defRPr/>
            </a:pPr>
            <a:r>
              <a:rPr lang="uk-UA" sz="1400" dirty="0">
                <a:solidFill>
                  <a:schemeClr val="tx1"/>
                </a:solidFill>
                <a:latin typeface="Tahoma" pitchFamily="34" charset="0"/>
                <a:cs typeface="Tahoma" pitchFamily="34" charset="0"/>
              </a:rPr>
              <a:t>ч</a:t>
            </a:r>
            <a:r>
              <a:rPr kumimoji="0" lang="uk-UA" sz="1400" i="0" u="none" strike="noStrike" kern="1200" cap="none" spc="0" normalizeH="0" baseline="0" noProof="0" dirty="0" err="1" smtClean="0">
                <a:ln>
                  <a:noFill/>
                </a:ln>
                <a:solidFill>
                  <a:schemeClr val="tx1"/>
                </a:solidFill>
                <a:effectLst/>
                <a:uLnTx/>
                <a:uFillTx/>
                <a:latin typeface="Tahoma" pitchFamily="34" charset="0"/>
                <a:cs typeface="Tahoma" pitchFamily="34" charset="0"/>
              </a:rPr>
              <a:t>асто</a:t>
            </a:r>
            <a:r>
              <a:rPr kumimoji="0" lang="uk-UA" sz="1400" i="0" u="none" strike="noStrike" kern="1200" cap="none" spc="0" normalizeH="0" baseline="0" noProof="0" dirty="0" smtClean="0">
                <a:ln>
                  <a:noFill/>
                </a:ln>
                <a:solidFill>
                  <a:schemeClr val="tx1"/>
                </a:solidFill>
                <a:effectLst/>
                <a:uLnTx/>
                <a:uFillTx/>
                <a:latin typeface="Tahoma" pitchFamily="34" charset="0"/>
                <a:cs typeface="Tahoma" pitchFamily="34" charset="0"/>
              </a:rPr>
              <a:t> має низьку самооцінку</a:t>
            </a:r>
          </a:p>
          <a:p>
            <a:pPr marL="285750" marR="0" lvl="0" indent="-285750" defTabSz="912813" rtl="0" eaLnBrk="1" fontAlgn="base" latinLnBrk="0" hangingPunct="1">
              <a:lnSpc>
                <a:spcPct val="100000"/>
              </a:lnSpc>
              <a:spcBef>
                <a:spcPct val="0"/>
              </a:spcBef>
              <a:spcAft>
                <a:spcPct val="0"/>
              </a:spcAft>
              <a:buClrTx/>
              <a:buSzTx/>
              <a:buFont typeface="Arial" panose="020B0604020202020204" pitchFamily="34" charset="0"/>
              <a:buChar char="•"/>
              <a:tabLst/>
              <a:defRPr/>
            </a:pPr>
            <a:r>
              <a:rPr lang="uk-UA" sz="1400" dirty="0">
                <a:solidFill>
                  <a:schemeClr val="tx1"/>
                </a:solidFill>
                <a:latin typeface="Tahoma" pitchFamily="34" charset="0"/>
                <a:cs typeface="Tahoma" pitchFamily="34" charset="0"/>
              </a:rPr>
              <a:t>с</a:t>
            </a:r>
            <a:r>
              <a:rPr lang="uk-UA" sz="1400" dirty="0" smtClean="0">
                <a:solidFill>
                  <a:schemeClr val="tx1"/>
                </a:solidFill>
                <a:latin typeface="Tahoma" pitchFamily="34" charset="0"/>
                <a:cs typeface="Tahoma" pitchFamily="34" charset="0"/>
              </a:rPr>
              <a:t>хильна до депресії</a:t>
            </a:r>
          </a:p>
          <a:p>
            <a:pPr marL="285750" marR="0" lvl="0" indent="-285750" defTabSz="912813" rtl="0" eaLnBrk="1" fontAlgn="base" latinLnBrk="0" hangingPunct="1">
              <a:lnSpc>
                <a:spcPct val="100000"/>
              </a:lnSpc>
              <a:spcBef>
                <a:spcPct val="0"/>
              </a:spcBef>
              <a:spcAft>
                <a:spcPct val="0"/>
              </a:spcAft>
              <a:buClrTx/>
              <a:buSzTx/>
              <a:buFont typeface="Arial" panose="020B0604020202020204" pitchFamily="34" charset="0"/>
              <a:buChar char="•"/>
              <a:tabLst/>
              <a:defRPr/>
            </a:pPr>
            <a:r>
              <a:rPr lang="uk-UA" sz="1400" dirty="0">
                <a:solidFill>
                  <a:schemeClr val="tx1"/>
                </a:solidFill>
                <a:latin typeface="Tahoma" pitchFamily="34" charset="0"/>
                <a:cs typeface="Tahoma" pitchFamily="34" charset="0"/>
              </a:rPr>
              <a:t>ч</a:t>
            </a:r>
            <a:r>
              <a:rPr lang="uk-UA" sz="1400" dirty="0" smtClean="0">
                <a:solidFill>
                  <a:schemeClr val="tx1"/>
                </a:solidFill>
                <a:latin typeface="Tahoma" pitchFamily="34" charset="0"/>
                <a:cs typeface="Tahoma" pitchFamily="34" charset="0"/>
              </a:rPr>
              <a:t>асто не має друзів, основна комунікація – через мережу Інтернет («Інтернет -залежна»)</a:t>
            </a:r>
            <a:endParaRPr kumimoji="0" lang="ru-RU" sz="1400" i="0" u="none" strike="noStrike" kern="1200" cap="none" spc="0" normalizeH="0" baseline="0" noProof="0" dirty="0">
              <a:ln>
                <a:noFill/>
              </a:ln>
              <a:solidFill>
                <a:schemeClr val="tx1"/>
              </a:solidFill>
              <a:effectLst/>
              <a:uLnTx/>
              <a:uFillTx/>
              <a:latin typeface="Tahoma" pitchFamily="34" charset="0"/>
              <a:cs typeface="Tahoma" pitchFamily="34" charset="0"/>
            </a:endParaRPr>
          </a:p>
        </p:txBody>
      </p:sp>
      <p:sp>
        <p:nvSpPr>
          <p:cNvPr id="13" name="Скругленный прямоугольник 12"/>
          <p:cNvSpPr/>
          <p:nvPr/>
        </p:nvSpPr>
        <p:spPr>
          <a:xfrm>
            <a:off x="4837908" y="2239964"/>
            <a:ext cx="3766540" cy="1158882"/>
          </a:xfrm>
          <a:prstGeom prst="roundRect">
            <a:avLst/>
          </a:prstGeom>
          <a:solidFill>
            <a:srgbClr val="286E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uk-UA" i="0" u="none" strike="noStrike" kern="1200" cap="none" spc="0" normalizeH="0" baseline="0" noProof="0" dirty="0" smtClean="0">
              <a:ln>
                <a:noFill/>
              </a:ln>
              <a:solidFill>
                <a:srgbClr val="FFFFFF"/>
              </a:solidFill>
              <a:effectLst/>
              <a:uLnTx/>
              <a:uFillTx/>
              <a:latin typeface="Tahoma" pitchFamily="34" charset="0"/>
              <a:ea typeface="+mn-ea"/>
              <a:cs typeface="Tahoma" pitchFamily="34" charset="0"/>
            </a:endParaRPr>
          </a:p>
          <a:p>
            <a:pPr marL="0" marR="0" lvl="0" indent="0" algn="ctr" defTabSz="912813" rtl="0" eaLnBrk="1" fontAlgn="base" latinLnBrk="0" hangingPunct="1">
              <a:lnSpc>
                <a:spcPct val="100000"/>
              </a:lnSpc>
              <a:spcBef>
                <a:spcPct val="0"/>
              </a:spcBef>
              <a:spcAft>
                <a:spcPct val="0"/>
              </a:spcAft>
              <a:buClrTx/>
              <a:buSzTx/>
              <a:buFontTx/>
              <a:buNone/>
              <a:tabLst/>
              <a:defRPr/>
            </a:pPr>
            <a:r>
              <a:rPr kumimoji="0" lang="uk-UA" i="0" u="none" strike="noStrike" kern="1200" cap="none" spc="0" normalizeH="0" baseline="0" noProof="0" dirty="0" smtClean="0">
                <a:ln>
                  <a:noFill/>
                </a:ln>
                <a:solidFill>
                  <a:srgbClr val="FFFFFF"/>
                </a:solidFill>
                <a:effectLst/>
                <a:uLnTx/>
                <a:uFillTx/>
                <a:latin typeface="Tahoma" pitchFamily="34" charset="0"/>
                <a:ea typeface="+mn-ea"/>
                <a:cs typeface="Tahoma" pitchFamily="34" charset="0"/>
              </a:rPr>
              <a:t>ТИПОВИЙ СПОСТЕРІГАЧ</a:t>
            </a:r>
          </a:p>
          <a:p>
            <a:pPr marL="285750" marR="0" lvl="0" indent="-285750" defTabSz="912813" rtl="0" eaLnBrk="1" fontAlgn="base" latinLnBrk="0" hangingPunct="1">
              <a:lnSpc>
                <a:spcPct val="100000"/>
              </a:lnSpc>
              <a:spcBef>
                <a:spcPct val="0"/>
              </a:spcBef>
              <a:spcAft>
                <a:spcPct val="0"/>
              </a:spcAft>
              <a:buClrTx/>
              <a:buSzTx/>
              <a:buFont typeface="Arial" panose="020B0604020202020204" pitchFamily="34" charset="0"/>
              <a:buChar char="•"/>
              <a:tabLst/>
              <a:defRPr/>
            </a:pPr>
            <a:r>
              <a:rPr lang="uk-UA" sz="1400" dirty="0">
                <a:solidFill>
                  <a:schemeClr val="tx1"/>
                </a:solidFill>
                <a:latin typeface="Tahoma" pitchFamily="34" charset="0"/>
                <a:cs typeface="Tahoma" pitchFamily="34" charset="0"/>
              </a:rPr>
              <a:t>л</a:t>
            </a:r>
            <a:r>
              <a:rPr lang="uk-UA" sz="1400" noProof="0" dirty="0" smtClean="0">
                <a:solidFill>
                  <a:schemeClr val="tx1"/>
                </a:solidFill>
                <a:latin typeface="Tahoma" pitchFamily="34" charset="0"/>
                <a:cs typeface="Tahoma" pitchFamily="34" charset="0"/>
              </a:rPr>
              <a:t>юдина, якій цікаво переглянути (підглянути) компрометуючу інформацію та її вплив на жертву </a:t>
            </a:r>
            <a:endParaRPr kumimoji="0" lang="uk-UA" sz="1400" i="0" u="none" strike="noStrike" kern="1200" cap="none" spc="0" normalizeH="0" baseline="0" noProof="0" dirty="0" smtClean="0">
              <a:ln>
                <a:noFill/>
              </a:ln>
              <a:solidFill>
                <a:schemeClr val="tx1"/>
              </a:solidFill>
              <a:effectLst/>
              <a:uLnTx/>
              <a:uFillTx/>
              <a:latin typeface="Tahoma" pitchFamily="34" charset="0"/>
              <a:cs typeface="Tahoma" pitchFamily="34" charset="0"/>
            </a:endParaRPr>
          </a:p>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ru-RU" sz="1600" i="0" u="none" strike="noStrike" kern="1200" cap="none" spc="0" normalizeH="0" baseline="0" noProof="0" dirty="0">
              <a:ln>
                <a:noFill/>
              </a:ln>
              <a:solidFill>
                <a:srgbClr val="FFFFFF"/>
              </a:solidFill>
              <a:effectLst/>
              <a:uLnTx/>
              <a:uFillTx/>
              <a:latin typeface="Tahoma" pitchFamily="34" charset="0"/>
              <a:ea typeface="+mn-ea"/>
              <a:cs typeface="Tahoma" pitchFamily="34" charset="0"/>
            </a:endParaRPr>
          </a:p>
        </p:txBody>
      </p:sp>
      <p:sp>
        <p:nvSpPr>
          <p:cNvPr id="18" name="Стрелка вправо 17"/>
          <p:cNvSpPr/>
          <p:nvPr/>
        </p:nvSpPr>
        <p:spPr>
          <a:xfrm rot="5400000">
            <a:off x="2442250" y="3947122"/>
            <a:ext cx="457200" cy="503237"/>
          </a:xfrm>
          <a:prstGeom prst="rightArrow">
            <a:avLst/>
          </a:prstGeom>
          <a:solidFill>
            <a:srgbClr val="286E28"/>
          </a:solidFill>
          <a:ln>
            <a:solidFill>
              <a:srgbClr val="E6F2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39"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190" y="3734597"/>
            <a:ext cx="3633923" cy="2593875"/>
          </a:xfrm>
          <a:prstGeom prst="rect">
            <a:avLst/>
          </a:prstGeom>
        </p:spPr>
      </p:pic>
      <p:cxnSp>
        <p:nvCxnSpPr>
          <p:cNvPr id="12" name="Прямая со стрелкой 11"/>
          <p:cNvCxnSpPr/>
          <p:nvPr/>
        </p:nvCxnSpPr>
        <p:spPr>
          <a:xfrm>
            <a:off x="4572000" y="3734597"/>
            <a:ext cx="1296144" cy="3424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Прямая со стрелкой 14"/>
          <p:cNvCxnSpPr/>
          <p:nvPr/>
        </p:nvCxnSpPr>
        <p:spPr>
          <a:xfrm>
            <a:off x="4716463" y="5419369"/>
            <a:ext cx="2591841" cy="978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Прямая со стрелкой 16"/>
          <p:cNvCxnSpPr/>
          <p:nvPr/>
        </p:nvCxnSpPr>
        <p:spPr>
          <a:xfrm flipH="1">
            <a:off x="5498059" y="3398846"/>
            <a:ext cx="229641" cy="5069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0678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30725"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11188" y="1292225"/>
            <a:ext cx="8461375" cy="5262979"/>
          </a:xfrm>
          <a:prstGeom prst="rect">
            <a:avLst/>
          </a:prstGeom>
          <a:solidFill>
            <a:schemeClr val="accent3"/>
          </a:solidFill>
        </p:spPr>
        <p:txBody>
          <a:bodyPr>
            <a:spAutoFit/>
          </a:bodyPr>
          <a:lstStyle/>
          <a:p>
            <a:pPr algn="ctr">
              <a:defRPr/>
            </a:pPr>
            <a:r>
              <a:rPr lang="uk-UA" sz="3200" dirty="0" smtClean="0">
                <a:solidFill>
                  <a:schemeClr val="bg1"/>
                </a:solidFill>
                <a:effectLst>
                  <a:outerShdw blurRad="38100" dist="38100" dir="2700000" algn="tl">
                    <a:srgbClr val="000000"/>
                  </a:outerShdw>
                </a:effectLst>
                <a:latin typeface="Tahoma" pitchFamily="34" charset="0"/>
                <a:cs typeface="Tahoma" pitchFamily="34" charset="0"/>
              </a:rPr>
              <a:t>ЗАКОН </a:t>
            </a:r>
            <a:r>
              <a:rPr lang="uk-UA" sz="3200" dirty="0">
                <a:solidFill>
                  <a:schemeClr val="bg1"/>
                </a:solidFill>
                <a:effectLst>
                  <a:outerShdw blurRad="38100" dist="38100" dir="2700000" algn="tl">
                    <a:srgbClr val="000000"/>
                  </a:outerShdw>
                </a:effectLst>
                <a:latin typeface="Tahoma" pitchFamily="34" charset="0"/>
                <a:cs typeface="Tahoma" pitchFamily="34" charset="0"/>
              </a:rPr>
              <a:t>УКРАЇНИ «ПРО ВНЕСЕННЯ ЗМІН ДО ДЕЯКИХ ЗАКОНОДАВЧИХ АКТІВ УКРАЇНИ ЩОДО ПРОТИДІЇ БУЛІНГУ (ЦЬКУВАННЮ</a:t>
            </a:r>
            <a:r>
              <a:rPr lang="uk-UA" sz="3200" dirty="0" smtClean="0">
                <a:solidFill>
                  <a:schemeClr val="bg1"/>
                </a:solidFill>
                <a:effectLst>
                  <a:outerShdw blurRad="38100" dist="38100" dir="2700000" algn="tl">
                    <a:srgbClr val="000000"/>
                  </a:outerShdw>
                </a:effectLst>
                <a:latin typeface="Tahoma" pitchFamily="34" charset="0"/>
                <a:cs typeface="Tahoma" pitchFamily="34" charset="0"/>
              </a:rPr>
              <a:t>)»</a:t>
            </a:r>
          </a:p>
          <a:p>
            <a:pPr algn="just">
              <a:buFont typeface="Wingdings" pitchFamily="2" charset="2"/>
              <a:buChar char="Ø"/>
              <a:defRPr/>
            </a:pPr>
            <a:endParaRPr lang="uk-UA" sz="1600" dirty="0" smtClean="0">
              <a:latin typeface="Tahoma" pitchFamily="34" charset="0"/>
              <a:cs typeface="Tahoma" pitchFamily="34" charset="0"/>
            </a:endParaRPr>
          </a:p>
          <a:p>
            <a:pPr algn="just">
              <a:buFont typeface="Wingdings" pitchFamily="2" charset="2"/>
              <a:buChar char="Ø"/>
              <a:defRPr/>
            </a:pPr>
            <a:r>
              <a:rPr lang="uk-UA" sz="1600" dirty="0" smtClean="0">
                <a:latin typeface="Tahoma" pitchFamily="34" charset="0"/>
                <a:cs typeface="Tahoma" pitchFamily="34" charset="0"/>
              </a:rPr>
              <a:t>визначення </a:t>
            </a:r>
            <a:r>
              <a:rPr lang="uk-UA" sz="1600" dirty="0">
                <a:latin typeface="Tahoma" pitchFamily="34" charset="0"/>
                <a:cs typeface="Tahoma" pitchFamily="34" charset="0"/>
              </a:rPr>
              <a:t>на законодавчому рівні поняття «булінгу (цькування) учасника освітнього процесу»; типових ознак булінгу</a:t>
            </a:r>
          </a:p>
          <a:p>
            <a:pPr algn="just">
              <a:defRPr/>
            </a:pPr>
            <a:endParaRPr lang="uk-UA" sz="1600" dirty="0">
              <a:latin typeface="Tahoma" pitchFamily="34" charset="0"/>
              <a:cs typeface="Tahoma" pitchFamily="34" charset="0"/>
            </a:endParaRPr>
          </a:p>
          <a:p>
            <a:pPr>
              <a:buFont typeface="Wingdings" pitchFamily="2" charset="2"/>
              <a:buChar char="Ø"/>
              <a:defRPr/>
            </a:pPr>
            <a:r>
              <a:rPr lang="uk-UA" sz="1600" dirty="0">
                <a:latin typeface="Tahoma" pitchFamily="34" charset="0"/>
                <a:cs typeface="Tahoma" pitchFamily="34" charset="0"/>
              </a:rPr>
              <a:t>встановлення (шляхом внесення змін до Кодексу України про адміністративні правопорушення)  адміністративної відповідальності за вчинення булінгу, а також за неповідомлення керівником закладу освіти уповноваженим підрозділам органів Національної поліції України про випадки булінгу (цькування) учасника освітнього процесу </a:t>
            </a:r>
          </a:p>
          <a:p>
            <a:pPr>
              <a:buFont typeface="Wingdings" pitchFamily="2" charset="2"/>
              <a:buChar char="Ø"/>
              <a:defRPr/>
            </a:pPr>
            <a:endParaRPr lang="uk-UA" sz="1600" dirty="0">
              <a:latin typeface="Tahoma" pitchFamily="34" charset="0"/>
              <a:cs typeface="Tahoma" pitchFamily="34" charset="0"/>
            </a:endParaRPr>
          </a:p>
          <a:p>
            <a:pPr algn="just">
              <a:buFont typeface="Wingdings" pitchFamily="2" charset="2"/>
              <a:buChar char="Ø"/>
              <a:defRPr/>
            </a:pPr>
            <a:r>
              <a:rPr lang="uk-UA" sz="1600" dirty="0">
                <a:solidFill>
                  <a:srgbClr val="000000"/>
                </a:solidFill>
                <a:latin typeface="Tahoma" pitchFamily="34" charset="0"/>
                <a:cs typeface="Tahoma" pitchFamily="34" charset="0"/>
              </a:rPr>
              <a:t>визначення на законодавчому рівні (шляхом внесення змін до Закону України «Про освіту») шляхів запобігання та протидії булінгу у освітньому </a:t>
            </a:r>
            <a:r>
              <a:rPr lang="uk-UA" sz="1600" dirty="0" smtClean="0">
                <a:solidFill>
                  <a:srgbClr val="000000"/>
                </a:solidFill>
                <a:latin typeface="Tahoma" pitchFamily="34" charset="0"/>
                <a:cs typeface="Tahoma" pitchFamily="34" charset="0"/>
              </a:rPr>
              <a:t>середовищі</a:t>
            </a:r>
            <a:endParaRPr lang="ru-RU" sz="1600" dirty="0">
              <a:latin typeface="Tahoma" pitchFamily="34" charset="0"/>
              <a:cs typeface="Tahoma" pitchFamily="34" charset="0"/>
            </a:endParaRPr>
          </a:p>
        </p:txBody>
      </p:sp>
    </p:spTree>
    <p:extLst>
      <p:ext uri="{BB962C8B-B14F-4D97-AF65-F5344CB8AC3E}">
        <p14:creationId xmlns:p14="http://schemas.microsoft.com/office/powerpoint/2010/main" val="168277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31749"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11188" y="1292225"/>
            <a:ext cx="8461375" cy="4893647"/>
          </a:xfrm>
          <a:prstGeom prst="rect">
            <a:avLst/>
          </a:prstGeom>
          <a:solidFill>
            <a:schemeClr val="accent3"/>
          </a:solidFill>
        </p:spPr>
        <p:txBody>
          <a:bodyPr>
            <a:spAutoFit/>
          </a:bodyPr>
          <a:lstStyle/>
          <a:p>
            <a:pPr algn="ctr"/>
            <a:r>
              <a:rPr lang="uk-UA" sz="3200" dirty="0">
                <a:solidFill>
                  <a:schemeClr val="bg1"/>
                </a:solidFill>
                <a:effectLst>
                  <a:outerShdw blurRad="38100" dist="38100" dir="2700000" algn="tl">
                    <a:srgbClr val="000000"/>
                  </a:outerShdw>
                </a:effectLst>
                <a:latin typeface="Tahoma" pitchFamily="34" charset="0"/>
                <a:cs typeface="Tahoma" pitchFamily="34" charset="0"/>
              </a:rPr>
              <a:t>ОСНОВНІ </a:t>
            </a:r>
            <a:r>
              <a:rPr lang="uk-UA" sz="3200" dirty="0" smtClean="0">
                <a:solidFill>
                  <a:schemeClr val="bg1"/>
                </a:solidFill>
                <a:effectLst>
                  <a:outerShdw blurRad="38100" dist="38100" dir="2700000" algn="tl">
                    <a:srgbClr val="000000"/>
                  </a:outerShdw>
                </a:effectLst>
                <a:latin typeface="Tahoma" pitchFamily="34" charset="0"/>
                <a:cs typeface="Tahoma" pitchFamily="34" charset="0"/>
              </a:rPr>
              <a:t>НОВЕЛИ</a:t>
            </a:r>
            <a:r>
              <a:rPr lang="en-US" sz="3200" dirty="0" smtClean="0">
                <a:solidFill>
                  <a:schemeClr val="bg1"/>
                </a:solidFill>
                <a:effectLst>
                  <a:outerShdw blurRad="38100" dist="38100" dir="2700000" algn="tl">
                    <a:srgbClr val="000000"/>
                  </a:outerShdw>
                </a:effectLst>
                <a:latin typeface="Tahoma" pitchFamily="34" charset="0"/>
                <a:cs typeface="Tahoma" pitchFamily="34" charset="0"/>
              </a:rPr>
              <a:t> </a:t>
            </a:r>
            <a:r>
              <a:rPr lang="uk-UA" sz="3200" dirty="0" smtClean="0">
                <a:solidFill>
                  <a:schemeClr val="bg1"/>
                </a:solidFill>
                <a:effectLst>
                  <a:outerShdw blurRad="38100" dist="38100" dir="2700000" algn="tl">
                    <a:srgbClr val="000000"/>
                  </a:outerShdw>
                </a:effectLst>
                <a:latin typeface="Tahoma" pitchFamily="34" charset="0"/>
                <a:cs typeface="Tahoma" pitchFamily="34" charset="0"/>
              </a:rPr>
              <a:t>ЗАКОНУ</a:t>
            </a:r>
          </a:p>
          <a:p>
            <a:pPr algn="ctr"/>
            <a:endParaRPr lang="uk-UA" sz="1600" dirty="0">
              <a:solidFill>
                <a:schemeClr val="bg1"/>
              </a:solidFill>
              <a:effectLst>
                <a:outerShdw blurRad="38100" dist="38100" dir="2700000" algn="tl">
                  <a:srgbClr val="000000"/>
                </a:outerShdw>
              </a:effectLst>
              <a:latin typeface="Tahoma" pitchFamily="34" charset="0"/>
              <a:cs typeface="Tahoma" pitchFamily="34" charset="0"/>
            </a:endParaRPr>
          </a:p>
          <a:p>
            <a:pPr>
              <a:buFont typeface="Wingdings" pitchFamily="2" charset="2"/>
              <a:buChar char="§"/>
            </a:pPr>
            <a:r>
              <a:rPr lang="uk-UA" sz="2000" dirty="0">
                <a:latin typeface="Tahoma" pitchFamily="34" charset="0"/>
              </a:rPr>
              <a:t>пункт 3-1 частини 1 Закону України «Про освіту»</a:t>
            </a:r>
          </a:p>
          <a:p>
            <a:pPr>
              <a:buFont typeface="Wingdings" pitchFamily="2" charset="2"/>
              <a:buChar char="§"/>
            </a:pPr>
            <a:endParaRPr lang="uk-UA" sz="2000" dirty="0">
              <a:latin typeface="Tahoma" pitchFamily="34" charset="0"/>
            </a:endParaRPr>
          </a:p>
          <a:p>
            <a:r>
              <a:rPr lang="uk-UA" sz="1600" dirty="0">
                <a:latin typeface="Tahoma" pitchFamily="34" charset="0"/>
              </a:rPr>
              <a:t>Булінг (цькування) </a:t>
            </a:r>
            <a:r>
              <a:rPr lang="uk-UA" sz="1600" b="0" dirty="0">
                <a:latin typeface="Tahoma" pitchFamily="34" charset="0"/>
              </a:rPr>
              <a:t>- діяння (дії або бездіяльність) учасників освітнього процесу, які полягають у психологічному, фізичному, економічному, сексуальному насильстві, </a:t>
            </a:r>
            <a:r>
              <a:rPr lang="uk-UA" sz="1600" dirty="0">
                <a:latin typeface="Tahoma" pitchFamily="34" charset="0"/>
              </a:rPr>
              <a:t>у тому числі із застосуванням засобів електронних комунікацій</a:t>
            </a:r>
            <a:r>
              <a:rPr lang="uk-UA" sz="1600" b="0" dirty="0">
                <a:latin typeface="Tahoma" pitchFamily="34" charset="0"/>
              </a:rPr>
              <a:t>, що вчиняються стосовно малолітньої чи неповнолітньої особи та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r>
              <a:rPr lang="uk-UA" sz="1600" b="0" dirty="0" smtClean="0">
                <a:latin typeface="Tahoma" pitchFamily="34" charset="0"/>
              </a:rPr>
              <a:t>.</a:t>
            </a:r>
          </a:p>
          <a:p>
            <a:endParaRPr lang="ru-RU" sz="1600" b="0" dirty="0">
              <a:latin typeface="Tahoma" pitchFamily="34" charset="0"/>
            </a:endParaRPr>
          </a:p>
          <a:p>
            <a:r>
              <a:rPr lang="uk-UA" sz="1600" dirty="0">
                <a:latin typeface="Tahoma" pitchFamily="34" charset="0"/>
              </a:rPr>
              <a:t>Типовими ознаками булінгу (цькування) є:</a:t>
            </a:r>
            <a:endParaRPr lang="ru-RU" sz="1600" dirty="0">
              <a:latin typeface="Tahoma" pitchFamily="34" charset="0"/>
            </a:endParaRPr>
          </a:p>
          <a:p>
            <a:r>
              <a:rPr lang="uk-UA" sz="1600" b="0" dirty="0">
                <a:latin typeface="Tahoma" pitchFamily="34" charset="0"/>
              </a:rPr>
              <a:t>систематичність (повторюваність) діяння</a:t>
            </a:r>
            <a:endParaRPr lang="ru-RU" sz="1600" b="0" dirty="0">
              <a:latin typeface="Tahoma" pitchFamily="34" charset="0"/>
            </a:endParaRPr>
          </a:p>
          <a:p>
            <a:r>
              <a:rPr lang="uk-UA" sz="1600" b="0" dirty="0">
                <a:latin typeface="Tahoma" pitchFamily="34" charset="0"/>
              </a:rPr>
              <a:t>наявність сторін – кривдник (булер), потерпілий (жертва булінгу), спостерігачі (за наявності)</a:t>
            </a:r>
            <a:endParaRPr lang="ru-RU" sz="1600" b="0" dirty="0">
              <a:latin typeface="Tahoma" pitchFamily="34" charset="0"/>
            </a:endParaRPr>
          </a:p>
          <a:p>
            <a:r>
              <a:rPr lang="uk-UA" sz="1600" b="0" dirty="0">
                <a:latin typeface="Tahoma" pitchFamily="34" charset="0"/>
              </a:rPr>
              <a:t>дії або бездіяльність кривдника, наслідком яких є заподіяння психічної та/або фізичної шкоди, приниження, страх, тривога, підпорядкування потерпілого інтересам кривдника, та/або спричинення соціальної ізоляції потерпілого»</a:t>
            </a:r>
            <a:endParaRPr lang="ru-RU" sz="16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240171"/>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16389"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16390" name="Прямокутник 2"/>
          <p:cNvSpPr>
            <a:spLocks noChangeArrowheads="1"/>
          </p:cNvSpPr>
          <p:nvPr/>
        </p:nvSpPr>
        <p:spPr bwMode="auto">
          <a:xfrm>
            <a:off x="755650" y="1708150"/>
            <a:ext cx="7993063" cy="679450"/>
          </a:xfrm>
          <a:prstGeom prst="rect">
            <a:avLst/>
          </a:prstGeom>
          <a:noFill/>
          <a:ln w="9525">
            <a:noFill/>
            <a:miter lim="800000"/>
            <a:headEnd/>
            <a:tailEnd/>
          </a:ln>
        </p:spPr>
        <p:txBody>
          <a:bodyPr>
            <a:spAutoFit/>
          </a:bodyPr>
          <a:lstStyle/>
          <a:p>
            <a:pPr algn="just">
              <a:lnSpc>
                <a:spcPct val="115000"/>
              </a:lnSpc>
              <a:spcAft>
                <a:spcPts val="1000"/>
              </a:spcAft>
            </a:pPr>
            <a:endParaRPr lang="ru-RU" sz="3600" b="0">
              <a:latin typeface="Times New Roman" pitchFamily="18" charset="0"/>
              <a:ea typeface="Calibri" pitchFamily="34" charset="0"/>
              <a:cs typeface="Times New Roman" pitchFamily="18" charset="0"/>
            </a:endParaRPr>
          </a:p>
        </p:txBody>
      </p:sp>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539750" y="1916113"/>
            <a:ext cx="8208963" cy="2752725"/>
          </a:xfrm>
          <a:prstGeom prst="rect">
            <a:avLst/>
          </a:prstGeom>
        </p:spPr>
        <p:txBody>
          <a:bodyPr>
            <a:spAutoFit/>
          </a:bodyPr>
          <a:lstStyle/>
          <a:p>
            <a:pPr defTabSz="914400">
              <a:spcBef>
                <a:spcPct val="20000"/>
              </a:spcBef>
              <a:defRPr/>
            </a:pPr>
            <a:r>
              <a:rPr lang="uk-UA" sz="3200" dirty="0">
                <a:solidFill>
                  <a:srgbClr val="000000"/>
                </a:solidFill>
                <a:effectLst>
                  <a:outerShdw blurRad="38100" dist="38100" dir="2700000" algn="tl">
                    <a:srgbClr val="C0C0C0"/>
                  </a:outerShdw>
                </a:effectLst>
                <a:latin typeface="Tahoma" pitchFamily="34" charset="0"/>
                <a:cs typeface="Tahoma" pitchFamily="34" charset="0"/>
              </a:rPr>
              <a:t>   «Несправедливість досягається двома способами: або насильством, або обманом»</a:t>
            </a:r>
          </a:p>
          <a:p>
            <a:pPr defTabSz="914400">
              <a:spcBef>
                <a:spcPct val="20000"/>
              </a:spcBef>
              <a:defRPr/>
            </a:pPr>
            <a:r>
              <a:rPr lang="uk-UA" sz="3200" b="0" dirty="0">
                <a:solidFill>
                  <a:srgbClr val="000000"/>
                </a:solidFill>
                <a:latin typeface="Tahoma" pitchFamily="34" charset="0"/>
                <a:cs typeface="Tahoma" pitchFamily="34" charset="0"/>
              </a:rPr>
              <a:t>					</a:t>
            </a:r>
          </a:p>
          <a:p>
            <a:pPr defTabSz="914400">
              <a:spcBef>
                <a:spcPct val="20000"/>
              </a:spcBef>
              <a:defRPr/>
            </a:pPr>
            <a:r>
              <a:rPr lang="uk-UA" sz="3200" b="0" dirty="0">
                <a:solidFill>
                  <a:srgbClr val="000000"/>
                </a:solidFill>
                <a:latin typeface="Tahoma" pitchFamily="34" charset="0"/>
                <a:cs typeface="Tahoma" pitchFamily="34" charset="0"/>
              </a:rPr>
              <a:t>				  Марк Тулій Цицерон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32773"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11188" y="1292225"/>
            <a:ext cx="8461375" cy="5324535"/>
          </a:xfrm>
          <a:prstGeom prst="rect">
            <a:avLst/>
          </a:prstGeom>
          <a:solidFill>
            <a:schemeClr val="accent3"/>
          </a:solidFill>
        </p:spPr>
        <p:txBody>
          <a:bodyPr>
            <a:spAutoFit/>
          </a:bodyPr>
          <a:lstStyle/>
          <a:p>
            <a:pPr marL="285750" indent="-285750">
              <a:buFont typeface="Wingdings" pitchFamily="2" charset="2"/>
              <a:buChar char="§"/>
              <a:defRPr/>
            </a:pPr>
            <a:endParaRPr lang="uk-UA" sz="2000" dirty="0" smtClean="0">
              <a:latin typeface="Tahoma" pitchFamily="34" charset="0"/>
            </a:endParaRPr>
          </a:p>
          <a:p>
            <a:pPr marL="285750" indent="-285750">
              <a:buFont typeface="Wingdings" pitchFamily="2" charset="2"/>
              <a:buChar char="§"/>
              <a:defRPr/>
            </a:pPr>
            <a:r>
              <a:rPr lang="uk-UA" sz="2000" dirty="0" smtClean="0">
                <a:latin typeface="Tahoma" pitchFamily="34" charset="0"/>
              </a:rPr>
              <a:t>Стаття </a:t>
            </a:r>
            <a:r>
              <a:rPr lang="uk-UA" sz="2000" dirty="0">
                <a:latin typeface="Tahoma" pitchFamily="34" charset="0"/>
              </a:rPr>
              <a:t>173-4 Кодексу України про адміністративні правопорушення </a:t>
            </a:r>
          </a:p>
          <a:p>
            <a:pPr marL="285750" indent="-285750">
              <a:buFont typeface="Wingdings" pitchFamily="2" charset="2"/>
              <a:buNone/>
              <a:defRPr/>
            </a:pPr>
            <a:endParaRPr lang="uk-UA" sz="2000" dirty="0">
              <a:latin typeface="Tahoma" pitchFamily="34" charset="0"/>
            </a:endParaRPr>
          </a:p>
          <a:p>
            <a:pPr marL="285750" indent="-285750">
              <a:defRPr/>
            </a:pPr>
            <a:r>
              <a:rPr lang="en-US" dirty="0">
                <a:latin typeface="Calibri" pitchFamily="34" charset="0"/>
              </a:rPr>
              <a:t>	</a:t>
            </a:r>
            <a:r>
              <a:rPr lang="uk-UA" sz="1600" b="0" dirty="0">
                <a:latin typeface="Tahoma" pitchFamily="34" charset="0"/>
              </a:rPr>
              <a:t>Булінг (цькування), тобто діяння учасників освітнього процесу, які полягають у</a:t>
            </a:r>
            <a:r>
              <a:rPr lang="en-US" sz="1600" b="0" dirty="0">
                <a:latin typeface="Tahoma" pitchFamily="34" charset="0"/>
              </a:rPr>
              <a:t> </a:t>
            </a:r>
            <a:r>
              <a:rPr lang="uk-UA" sz="1600" b="0" dirty="0">
                <a:latin typeface="Tahoma" pitchFamily="34" charset="0"/>
              </a:rPr>
              <a:t>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r>
              <a:rPr lang="uk-UA" sz="1600" dirty="0">
                <a:latin typeface="Tahoma" pitchFamily="34" charset="0"/>
              </a:rPr>
              <a:t>, - </a:t>
            </a:r>
            <a:r>
              <a:rPr lang="uk-UA" sz="1600" b="0" dirty="0">
                <a:latin typeface="Tahoma" pitchFamily="34" charset="0"/>
              </a:rPr>
              <a:t>тягне за собою накладення штрафу </a:t>
            </a:r>
            <a:r>
              <a:rPr lang="uk-UA" sz="1600" dirty="0">
                <a:latin typeface="Tahoma" pitchFamily="34" charset="0"/>
              </a:rPr>
              <a:t>від п’ятдесяти до ста </a:t>
            </a:r>
            <a:r>
              <a:rPr lang="uk-UA" sz="1600" b="0" dirty="0">
                <a:latin typeface="Tahoma" pitchFamily="34" charset="0"/>
              </a:rPr>
              <a:t>неоподатковуваних мінімумів доходів громадян </a:t>
            </a:r>
            <a:r>
              <a:rPr lang="uk-UA" sz="1600" dirty="0">
                <a:latin typeface="Tahoma" pitchFamily="34" charset="0"/>
              </a:rPr>
              <a:t>або громадські роботи на строк від двадцяти до сорока годин</a:t>
            </a:r>
            <a:r>
              <a:rPr lang="uk-UA" sz="1600" b="0" dirty="0">
                <a:latin typeface="Tahoma" pitchFamily="34" charset="0"/>
              </a:rPr>
              <a:t>.</a:t>
            </a:r>
          </a:p>
          <a:p>
            <a:pPr marL="285750" indent="-285750">
              <a:defRPr/>
            </a:pPr>
            <a:endParaRPr lang="uk-UA" sz="1600" b="0" dirty="0">
              <a:latin typeface="Tahoma" pitchFamily="34" charset="0"/>
            </a:endParaRPr>
          </a:p>
          <a:p>
            <a:pPr marL="285750" indent="-285750">
              <a:defRPr/>
            </a:pPr>
            <a:r>
              <a:rPr lang="uk-UA" sz="1600" b="0" dirty="0">
                <a:latin typeface="Tahoma" pitchFamily="34" charset="0"/>
              </a:rPr>
              <a:t>	Діяння, передбачене частиною першою цієї статті, вчинене групою осіб або повторно протягом року після накладення адміністративного стягнення, -</a:t>
            </a:r>
            <a:r>
              <a:rPr lang="ru-RU" sz="1600" b="0" dirty="0">
                <a:latin typeface="Tahoma" pitchFamily="34" charset="0"/>
              </a:rPr>
              <a:t> </a:t>
            </a:r>
            <a:r>
              <a:rPr lang="uk-UA" sz="1600" b="0" dirty="0">
                <a:latin typeface="Tahoma" pitchFamily="34" charset="0"/>
              </a:rPr>
              <a:t>тягне за собою </a:t>
            </a:r>
            <a:r>
              <a:rPr lang="uk-UA" sz="1600" dirty="0">
                <a:latin typeface="Tahoma" pitchFamily="34" charset="0"/>
              </a:rPr>
              <a:t>накладення штрафу від</a:t>
            </a:r>
            <a:r>
              <a:rPr lang="uk-UA" sz="1600" b="0" dirty="0">
                <a:latin typeface="Tahoma" pitchFamily="34" charset="0"/>
              </a:rPr>
              <a:t> </a:t>
            </a:r>
            <a:r>
              <a:rPr lang="uk-UA" sz="1600" dirty="0">
                <a:latin typeface="Tahoma" pitchFamily="34" charset="0"/>
              </a:rPr>
              <a:t>ста до двохсот неоподатковуваних мінімумів доходів громадян або громадські роботи на строк від сорока до шістдесяти годин.</a:t>
            </a:r>
            <a:endParaRPr lang="en-US" sz="1600" dirty="0">
              <a:latin typeface="Tahoma" pitchFamily="34" charset="0"/>
            </a:endParaRPr>
          </a:p>
          <a:p>
            <a:pPr marL="285750" indent="-285750">
              <a:defRPr/>
            </a:pPr>
            <a:endParaRPr lang="ru-RU" sz="1600" dirty="0">
              <a:latin typeface="Tahoma" pitchFamily="34" charset="0"/>
            </a:endParaRPr>
          </a:p>
          <a:p>
            <a:pPr marL="285750" indent="-285750">
              <a:defRPr/>
            </a:pPr>
            <a:r>
              <a:rPr lang="uk-UA" b="0" dirty="0">
                <a:latin typeface="Tahoma" pitchFamily="34" charset="0"/>
              </a:rPr>
              <a:t>	</a:t>
            </a:r>
            <a:endParaRPr lang="ru-RU" b="0"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33797"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11188" y="1292225"/>
            <a:ext cx="8461375" cy="5224463"/>
          </a:xfrm>
          <a:prstGeom prst="rect">
            <a:avLst/>
          </a:prstGeom>
          <a:solidFill>
            <a:schemeClr val="accent3"/>
          </a:solidFill>
        </p:spPr>
        <p:txBody>
          <a:bodyPr>
            <a:spAutoFit/>
          </a:bodyPr>
          <a:lstStyle/>
          <a:p>
            <a:pPr marL="285750" indent="-285750">
              <a:defRPr/>
            </a:pPr>
            <a:endParaRPr lang="uk-UA" sz="1400" b="0">
              <a:latin typeface="Tahoma" pitchFamily="34" charset="0"/>
            </a:endParaRPr>
          </a:p>
          <a:p>
            <a:pPr marL="285750" indent="-285750">
              <a:defRPr/>
            </a:pPr>
            <a:r>
              <a:rPr lang="en-US" b="0"/>
              <a:t>	</a:t>
            </a:r>
            <a:r>
              <a:rPr lang="uk-UA" sz="1600" b="0"/>
              <a:t>Діяння, передбачене частиною першою цієї статті, вчинене малолітніми або неповнолітніми особами віком від чотирнадцяти до шістнадцяти років, -</a:t>
            </a:r>
            <a:r>
              <a:rPr lang="ru-RU" sz="1600" b="0"/>
              <a:t> </a:t>
            </a:r>
            <a:r>
              <a:rPr lang="uk-UA" sz="1600"/>
              <a:t>тягне за собою накладення штрафу на батьків або осіб, які їх замінюють,</a:t>
            </a:r>
            <a:r>
              <a:rPr lang="uk-UA" sz="1600" b="0"/>
              <a:t> </a:t>
            </a:r>
            <a:r>
              <a:rPr lang="uk-UA" sz="1600"/>
              <a:t>від п’ятдесяти до ста неоподатковуваних мінімумів доходів громадян або громадські роботи на строк від двадцяти до сорока годин.</a:t>
            </a:r>
            <a:endParaRPr lang="ru-RU" sz="1600"/>
          </a:p>
          <a:p>
            <a:pPr marL="285750" indent="-285750">
              <a:defRPr/>
            </a:pPr>
            <a:endParaRPr lang="uk-UA" sz="1600"/>
          </a:p>
          <a:p>
            <a:pPr marL="285750" indent="-285750">
              <a:defRPr/>
            </a:pPr>
            <a:r>
              <a:rPr lang="en-US" sz="1600" b="0"/>
              <a:t>	</a:t>
            </a:r>
            <a:r>
              <a:rPr lang="uk-UA" sz="1600" b="0"/>
              <a:t>Діяння, передбачене частиною другою цієї статті, вчинене малолітньою або неповнолітньою особою віком від чотирнадцяти до шістнадцяти років, -</a:t>
            </a:r>
            <a:r>
              <a:rPr lang="ru-RU" sz="1600" b="0"/>
              <a:t> </a:t>
            </a:r>
            <a:r>
              <a:rPr lang="uk-UA" sz="1600" b="0"/>
              <a:t>тягне за собою </a:t>
            </a:r>
            <a:r>
              <a:rPr lang="uk-UA" sz="1600"/>
              <a:t>накладення штрафу на батьків або осіб, які їх замінюють, від ста до двохсот неоподатковуваних мінімумів доходів громадян або громадські роботи на строк від сорока до шістдесяти годин</a:t>
            </a:r>
            <a:r>
              <a:rPr lang="uk-UA" sz="1600" b="0"/>
              <a:t>.</a:t>
            </a:r>
            <a:endParaRPr lang="ru-RU" sz="1600" b="0"/>
          </a:p>
          <a:p>
            <a:pPr marL="285750" indent="-285750">
              <a:defRPr/>
            </a:pPr>
            <a:endParaRPr lang="ru-RU" sz="1600" b="0"/>
          </a:p>
          <a:p>
            <a:pPr marL="285750" indent="-285750">
              <a:defRPr/>
            </a:pPr>
            <a:r>
              <a:rPr lang="en-US" sz="1600" b="0">
                <a:latin typeface="Tahoma" pitchFamily="34" charset="0"/>
              </a:rPr>
              <a:t>	</a:t>
            </a:r>
            <a:r>
              <a:rPr lang="uk-UA" sz="1600" b="0">
                <a:latin typeface="Tahoma" pitchFamily="34" charset="0"/>
              </a:rPr>
              <a:t>Неповідомлення керівником закладу освіти уповноваженим підрозділам органів Національної поліції України про випадки булінгу (цькування) учасника освітнього процесу -тягне за собою </a:t>
            </a:r>
            <a:r>
              <a:rPr lang="uk-UA" sz="1600">
                <a:latin typeface="Tahoma" pitchFamily="34" charset="0"/>
              </a:rPr>
              <a:t>накладення штрафу від п’ятдесяти до ста неоподатковуваних мінімумів доходів громадян</a:t>
            </a:r>
            <a:r>
              <a:rPr lang="uk-UA" sz="1600" b="0">
                <a:latin typeface="Tahoma" pitchFamily="34" charset="0"/>
              </a:rPr>
              <a:t> </a:t>
            </a:r>
            <a:r>
              <a:rPr lang="uk-UA" sz="1600">
                <a:latin typeface="Tahoma" pitchFamily="34" charset="0"/>
              </a:rPr>
              <a:t>або виправні роботи на строк до одного місяця з відрахуванням до двадцяти процентів заробітку»</a:t>
            </a:r>
            <a:endParaRPr lang="en-US" sz="1600">
              <a:latin typeface="Tahoma" pitchFamily="34" charset="0"/>
            </a:endParaRPr>
          </a:p>
          <a:p>
            <a:pPr marL="285750" indent="-285750">
              <a:defRPr/>
            </a:pPr>
            <a:endParaRPr lang="en-US" sz="1600">
              <a:latin typeface="Tahoma" pitchFamily="34" charset="0"/>
            </a:endParaRPr>
          </a:p>
          <a:p>
            <a:pPr marL="285750" indent="-285750">
              <a:defRPr/>
            </a:pPr>
            <a:endParaRPr lang="ru-RU" sz="160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34821"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11188" y="1292225"/>
            <a:ext cx="8461375" cy="5201424"/>
          </a:xfrm>
          <a:prstGeom prst="rect">
            <a:avLst/>
          </a:prstGeom>
          <a:solidFill>
            <a:schemeClr val="accent3"/>
          </a:solidFill>
        </p:spPr>
        <p:txBody>
          <a:bodyPr>
            <a:spAutoFit/>
          </a:bodyPr>
          <a:lstStyle/>
          <a:p>
            <a:pPr algn="ctr">
              <a:defRPr/>
            </a:pPr>
            <a:r>
              <a:rPr lang="uk-UA" sz="3200" dirty="0">
                <a:solidFill>
                  <a:schemeClr val="bg1"/>
                </a:solidFill>
                <a:effectLst>
                  <a:outerShdw blurRad="38100" dist="38100" dir="2700000" algn="tl">
                    <a:srgbClr val="000000"/>
                  </a:outerShdw>
                </a:effectLst>
                <a:latin typeface="Tahoma" pitchFamily="34" charset="0"/>
                <a:cs typeface="Tahoma" pitchFamily="34" charset="0"/>
              </a:rPr>
              <a:t>ЯК ДІЯТИ ДИТИНІ - ЖЕРТВІ </a:t>
            </a:r>
            <a:r>
              <a:rPr lang="uk-UA" sz="3200" dirty="0" smtClean="0">
                <a:solidFill>
                  <a:schemeClr val="bg1"/>
                </a:solidFill>
                <a:effectLst>
                  <a:outerShdw blurRad="38100" dist="38100" dir="2700000" algn="tl">
                    <a:srgbClr val="000000"/>
                  </a:outerShdw>
                </a:effectLst>
                <a:latin typeface="Tahoma" pitchFamily="34" charset="0"/>
                <a:cs typeface="Tahoma" pitchFamily="34" charset="0"/>
              </a:rPr>
              <a:t>БУЛІНГУ</a:t>
            </a:r>
            <a:endParaRPr lang="uk-UA" sz="3200" dirty="0">
              <a:solidFill>
                <a:schemeClr val="bg1"/>
              </a:solidFill>
              <a:effectLst>
                <a:outerShdw blurRad="38100" dist="38100" dir="2700000" algn="tl">
                  <a:srgbClr val="000000"/>
                </a:outerShdw>
              </a:effectLst>
              <a:latin typeface="Tahoma" pitchFamily="34" charset="0"/>
              <a:cs typeface="Tahoma" pitchFamily="34" charset="0"/>
            </a:endParaRPr>
          </a:p>
          <a:p>
            <a:pPr algn="ctr">
              <a:defRPr/>
            </a:pPr>
            <a:r>
              <a:rPr lang="uk-UA" sz="2000" dirty="0">
                <a:solidFill>
                  <a:schemeClr val="bg1"/>
                </a:solidFill>
                <a:effectLst>
                  <a:outerShdw blurRad="38100" dist="38100" dir="2700000" algn="tl">
                    <a:srgbClr val="000000"/>
                  </a:outerShdw>
                </a:effectLst>
                <a:latin typeface="Tahoma" pitchFamily="34" charset="0"/>
                <a:cs typeface="Tahoma" pitchFamily="34" charset="0"/>
              </a:rPr>
              <a:t>(поради</a:t>
            </a:r>
            <a:r>
              <a:rPr lang="uk-UA" sz="2000" dirty="0" smtClean="0">
                <a:solidFill>
                  <a:schemeClr val="bg1"/>
                </a:solidFill>
                <a:effectLst>
                  <a:outerShdw blurRad="38100" dist="38100" dir="2700000" algn="tl">
                    <a:srgbClr val="000000"/>
                  </a:outerShdw>
                </a:effectLst>
                <a:latin typeface="Tahoma" pitchFamily="34" charset="0"/>
                <a:cs typeface="Tahoma" pitchFamily="34" charset="0"/>
              </a:rPr>
              <a:t>)</a:t>
            </a:r>
          </a:p>
          <a:p>
            <a:pPr algn="ctr">
              <a:defRPr/>
            </a:pPr>
            <a:endParaRPr lang="uk-UA" sz="2000" dirty="0">
              <a:latin typeface="Tahoma" pitchFamily="34" charset="0"/>
              <a:cs typeface="Tahoma" pitchFamily="34" charset="0"/>
            </a:endParaRPr>
          </a:p>
          <a:p>
            <a:pPr algn="just">
              <a:buFont typeface="Wingdings" pitchFamily="2" charset="2"/>
              <a:buChar char="ü"/>
              <a:defRPr/>
            </a:pPr>
            <a:r>
              <a:rPr lang="uk-UA" sz="2000" dirty="0">
                <a:effectLst>
                  <a:outerShdw blurRad="38100" dist="38100" dir="2700000" algn="tl">
                    <a:srgbClr val="FFFFFF"/>
                  </a:outerShdw>
                </a:effectLst>
                <a:latin typeface="Tahoma" pitchFamily="34" charset="0"/>
                <a:cs typeface="Tahoma" pitchFamily="34" charset="0"/>
              </a:rPr>
              <a:t>НЕ ЗАМОВЧУВАТИ СИТУАЦІЮ </a:t>
            </a:r>
            <a:r>
              <a:rPr lang="uk-UA" sz="2000" b="0" dirty="0">
                <a:latin typeface="Tahoma" pitchFamily="34" charset="0"/>
                <a:cs typeface="Tahoma" pitchFamily="34" charset="0"/>
              </a:rPr>
              <a:t>(розповісти батькам, вчителям, адміністрації навчального закладу або комусь з дорослих)</a:t>
            </a:r>
          </a:p>
          <a:p>
            <a:pPr algn="just">
              <a:buFont typeface="Wingdings" pitchFamily="2" charset="2"/>
              <a:buChar char="ü"/>
              <a:defRPr/>
            </a:pPr>
            <a:r>
              <a:rPr lang="uk-UA" sz="2000" dirty="0">
                <a:effectLst>
                  <a:outerShdw blurRad="38100" dist="38100" dir="2700000" algn="tl">
                    <a:srgbClr val="FFFFFF"/>
                  </a:outerShdw>
                </a:effectLst>
                <a:latin typeface="Tahoma" pitchFamily="34" charset="0"/>
                <a:cs typeface="Tahoma" pitchFamily="34" charset="0"/>
              </a:rPr>
              <a:t>ОСОБИСТО ПРОТИСТОЯТИ БУЛЕРУ </a:t>
            </a:r>
            <a:r>
              <a:rPr lang="uk-UA" sz="2000" b="0" dirty="0">
                <a:latin typeface="Tahoma" pitchFamily="34" charset="0"/>
                <a:cs typeface="Tahoma" pitchFamily="34" charset="0"/>
              </a:rPr>
              <a:t>(по можливості не піддаватися на провокації, не зважати на образи, так як відсутність відповідної  реакції жертви призведе до того, що вона стане нецікавою булеру)</a:t>
            </a:r>
          </a:p>
          <a:p>
            <a:pPr algn="just">
              <a:buFont typeface="Wingdings" pitchFamily="2" charset="2"/>
              <a:buChar char="ü"/>
              <a:defRPr/>
            </a:pPr>
            <a:r>
              <a:rPr lang="uk-UA" sz="2000" dirty="0">
                <a:effectLst>
                  <a:outerShdw blurRad="38100" dist="38100" dir="2700000" algn="tl">
                    <a:srgbClr val="FFFFFF"/>
                  </a:outerShdw>
                </a:effectLst>
                <a:latin typeface="Tahoma" pitchFamily="34" charset="0"/>
                <a:cs typeface="Tahoma" pitchFamily="34" charset="0"/>
              </a:rPr>
              <a:t>ЗАТЕЛЕФОНУВАТИ НА НАЦІОНАЛЬНУ ДИТЯЧУ «ГАРЯЧУ ЛІНІЮ» 0 800 500 225 або 116 111-короткий номер з мобільного (БЕЗКОШТОВНО)</a:t>
            </a:r>
          </a:p>
          <a:p>
            <a:pPr algn="just">
              <a:buFont typeface="Wingdings" pitchFamily="2" charset="2"/>
              <a:buChar char="ü"/>
              <a:defRPr/>
            </a:pPr>
            <a:r>
              <a:rPr lang="uk-UA" sz="2000" dirty="0">
                <a:effectLst>
                  <a:outerShdw blurRad="38100" dist="38100" dir="2700000" algn="tl">
                    <a:srgbClr val="FFFFFF"/>
                  </a:outerShdw>
                </a:effectLst>
                <a:latin typeface="Tahoma" pitchFamily="34" charset="0"/>
                <a:cs typeface="Tahoma" pitchFamily="34" charset="0"/>
              </a:rPr>
              <a:t>ЗАТЕЛЕФОНУВАТИ ДО ПОЛІЦІЇ 102 </a:t>
            </a:r>
            <a:r>
              <a:rPr lang="uk-UA" sz="2000" b="0" dirty="0">
                <a:latin typeface="Tahoma" pitchFamily="34" charset="0"/>
                <a:cs typeface="Tahoma" pitchFamily="34" charset="0"/>
              </a:rPr>
              <a:t>(розповісти про ситуацію)</a:t>
            </a:r>
          </a:p>
          <a:p>
            <a:pPr algn="just">
              <a:buFont typeface="Wingdings" pitchFamily="2" charset="2"/>
              <a:buChar char="ü"/>
              <a:defRPr/>
            </a:pPr>
            <a:r>
              <a:rPr lang="uk-UA" sz="2000" dirty="0">
                <a:effectLst>
                  <a:outerShdw blurRad="38100" dist="38100" dir="2700000" algn="tl">
                    <a:srgbClr val="FFFFFF"/>
                  </a:outerShdw>
                </a:effectLst>
                <a:latin typeface="Tahoma" pitchFamily="34" charset="0"/>
                <a:cs typeface="Tahoma" pitchFamily="34" charset="0"/>
              </a:rPr>
              <a:t>ЗАТЕЛЕФОНУВАТИ ДО КОНТАКТ-ЦЕНТРУ БЕЗОПЛАТНОЇ ПРАВОВОЇ ДОПОМОГИ 0 800 213 103 (БЕЗКОШТОВНО)</a:t>
            </a:r>
          </a:p>
          <a:p>
            <a:pPr algn="just">
              <a:defRPr/>
            </a:pPr>
            <a:endParaRPr lang="ru-RU" sz="20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35845"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11188" y="1292225"/>
            <a:ext cx="8461375" cy="5457825"/>
          </a:xfrm>
          <a:prstGeom prst="rect">
            <a:avLst/>
          </a:prstGeom>
          <a:solidFill>
            <a:schemeClr val="accent3"/>
          </a:solidFill>
        </p:spPr>
        <p:txBody>
          <a:bodyPr>
            <a:spAutoFit/>
          </a:bodyPr>
          <a:lstStyle/>
          <a:p>
            <a:pPr algn="ctr">
              <a:defRPr/>
            </a:pPr>
            <a:r>
              <a:rPr lang="uk-UA" sz="3200" dirty="0">
                <a:solidFill>
                  <a:schemeClr val="bg1"/>
                </a:solidFill>
                <a:effectLst>
                  <a:outerShdw blurRad="38100" dist="38100" dir="2700000" algn="tl">
                    <a:srgbClr val="000000"/>
                  </a:outerShdw>
                </a:effectLst>
                <a:latin typeface="Tahoma" pitchFamily="34" charset="0"/>
                <a:cs typeface="Tahoma" pitchFamily="34" charset="0"/>
              </a:rPr>
              <a:t>ЯК ДІЯТИ БАТЬКАМ ДИТИНИ - ЖЕРТВИ </a:t>
            </a:r>
            <a:r>
              <a:rPr lang="uk-UA" sz="3200" dirty="0" smtClean="0">
                <a:solidFill>
                  <a:schemeClr val="bg1"/>
                </a:solidFill>
                <a:effectLst>
                  <a:outerShdw blurRad="38100" dist="38100" dir="2700000" algn="tl">
                    <a:srgbClr val="000000"/>
                  </a:outerShdw>
                </a:effectLst>
                <a:latin typeface="Tahoma" pitchFamily="34" charset="0"/>
                <a:cs typeface="Tahoma" pitchFamily="34" charset="0"/>
              </a:rPr>
              <a:t>КІБЕРБУЛІНГУ</a:t>
            </a:r>
            <a:endParaRPr lang="uk-UA" sz="3200" dirty="0">
              <a:solidFill>
                <a:schemeClr val="bg1"/>
              </a:solidFill>
              <a:effectLst>
                <a:outerShdw blurRad="38100" dist="38100" dir="2700000" algn="tl">
                  <a:srgbClr val="000000"/>
                </a:outerShdw>
              </a:effectLst>
              <a:latin typeface="Tahoma" pitchFamily="34" charset="0"/>
              <a:cs typeface="Tahoma" pitchFamily="34" charset="0"/>
            </a:endParaRPr>
          </a:p>
          <a:p>
            <a:pPr algn="ctr">
              <a:defRPr/>
            </a:pPr>
            <a:r>
              <a:rPr lang="uk-UA" sz="2000" dirty="0">
                <a:solidFill>
                  <a:schemeClr val="bg1"/>
                </a:solidFill>
                <a:effectLst>
                  <a:outerShdw blurRad="38100" dist="38100" dir="2700000" algn="tl">
                    <a:srgbClr val="000000"/>
                  </a:outerShdw>
                </a:effectLst>
                <a:latin typeface="Tahoma" pitchFamily="34" charset="0"/>
                <a:cs typeface="Tahoma" pitchFamily="34" charset="0"/>
              </a:rPr>
              <a:t>(поради)</a:t>
            </a:r>
            <a:endParaRPr lang="uk-UA" sz="2000" dirty="0">
              <a:effectLst>
                <a:outerShdw blurRad="38100" dist="38100" dir="2700000" algn="tl">
                  <a:srgbClr val="FFFFFF"/>
                </a:outerShdw>
              </a:effectLst>
              <a:latin typeface="Tahoma" pitchFamily="34" charset="0"/>
              <a:cs typeface="Tahoma" pitchFamily="34" charset="0"/>
            </a:endParaRPr>
          </a:p>
          <a:p>
            <a:pPr algn="just">
              <a:buFont typeface="Wingdings" pitchFamily="2" charset="2"/>
              <a:buChar char="ü"/>
              <a:defRPr/>
            </a:pPr>
            <a:r>
              <a:rPr lang="uk-UA" sz="2000" dirty="0">
                <a:effectLst>
                  <a:outerShdw blurRad="38100" dist="38100" dir="2700000" algn="tl">
                    <a:srgbClr val="FFFFFF"/>
                  </a:outerShdw>
                </a:effectLst>
                <a:latin typeface="Tahoma" pitchFamily="34" charset="0"/>
                <a:cs typeface="Tahoma" pitchFamily="34" charset="0"/>
              </a:rPr>
              <a:t>НАВЧИТИ ДИТИНУ НЕАГРЕСИВНО ПРОТИСТОЯТИ БУЛІНГУ </a:t>
            </a:r>
            <a:r>
              <a:rPr lang="uk-UA" sz="2000" b="0" dirty="0">
                <a:latin typeface="Tahoma" pitchFamily="34" charset="0"/>
                <a:cs typeface="Tahoma" pitchFamily="34" charset="0"/>
              </a:rPr>
              <a:t>(уникати кривдника, не реагувати на нього, переключитися на спілкування з друзями, не залишаючись на самоті, поводитися впевнено)</a:t>
            </a:r>
          </a:p>
          <a:p>
            <a:pPr algn="just">
              <a:buFont typeface="Wingdings" pitchFamily="2" charset="2"/>
              <a:buChar char="ü"/>
              <a:defRPr/>
            </a:pPr>
            <a:r>
              <a:rPr lang="uk-UA" sz="2000" dirty="0">
                <a:effectLst>
                  <a:outerShdw blurRad="38100" dist="38100" dir="2700000" algn="tl">
                    <a:srgbClr val="FFFFFF"/>
                  </a:outerShdw>
                </a:effectLst>
                <a:latin typeface="Tahoma" pitchFamily="34" charset="0"/>
                <a:cs typeface="Tahoma" pitchFamily="34" charset="0"/>
              </a:rPr>
              <a:t>ПОВІДОМИТИ ПРО ФАКТ БУЛІНГУ ВЧИТЕЛЯ ДИТИНИ, АДМІНІСТРАЦІЮ ШКОЛИ</a:t>
            </a:r>
          </a:p>
          <a:p>
            <a:pPr algn="just">
              <a:buFont typeface="Wingdings" pitchFamily="2" charset="2"/>
              <a:buChar char="ü"/>
              <a:defRPr/>
            </a:pPr>
            <a:r>
              <a:rPr lang="uk-UA" sz="2000" dirty="0">
                <a:effectLst>
                  <a:outerShdw blurRad="38100" dist="38100" dir="2700000" algn="tl">
                    <a:srgbClr val="FFFFFF"/>
                  </a:outerShdw>
                </a:effectLst>
                <a:latin typeface="Tahoma" pitchFamily="34" charset="0"/>
                <a:cs typeface="Tahoma" pitchFamily="34" charset="0"/>
              </a:rPr>
              <a:t>ПОСПІЛКУВАТИСЯ З БАТЬКАМИ БУЛЕРА З МЕТОЮ ВПЛИВУ НА ЙОГО НЕГАТИВНУ ПОВЕДІНКУ</a:t>
            </a:r>
          </a:p>
          <a:p>
            <a:pPr algn="just">
              <a:buFont typeface="Wingdings" pitchFamily="2" charset="2"/>
              <a:buChar char="ü"/>
              <a:defRPr/>
            </a:pPr>
            <a:r>
              <a:rPr lang="uk-UA" sz="2000" dirty="0">
                <a:effectLst>
                  <a:outerShdw blurRad="38100" dist="38100" dir="2700000" algn="tl">
                    <a:srgbClr val="FFFFFF"/>
                  </a:outerShdw>
                </a:effectLst>
                <a:latin typeface="Tahoma" pitchFamily="34" charset="0"/>
                <a:cs typeface="Tahoma" pitchFamily="34" charset="0"/>
              </a:rPr>
              <a:t>ЗАЛУЧИТИ ДИТИНУ ДО ПОЗАШКІЛЬНИХ ЗАНЯТЬ З МЕТОЮ РОЗШИРЕННЯ КОЛА ЇЇ СПІЛКУВАННЯ</a:t>
            </a:r>
          </a:p>
          <a:p>
            <a:pPr algn="just">
              <a:buFont typeface="Wingdings" pitchFamily="2" charset="2"/>
              <a:buChar char="ü"/>
              <a:defRPr/>
            </a:pPr>
            <a:r>
              <a:rPr lang="uk-UA" sz="2000" dirty="0">
                <a:effectLst>
                  <a:outerShdw blurRad="38100" dist="38100" dir="2700000" algn="tl">
                    <a:srgbClr val="FFFFFF"/>
                  </a:outerShdw>
                </a:effectLst>
                <a:latin typeface="Tahoma" pitchFamily="34" charset="0"/>
                <a:cs typeface="Tahoma" pitchFamily="34" charset="0"/>
              </a:rPr>
              <a:t>ЯКЩО «МИРНІ» МЕТОДИ НЕ ДОПОМАГАЮТЬ, ОБОВ</a:t>
            </a:r>
            <a:r>
              <a:rPr lang="en-US" sz="2000" dirty="0">
                <a:effectLst>
                  <a:outerShdw blurRad="38100" dist="38100" dir="2700000" algn="tl">
                    <a:srgbClr val="FFFFFF"/>
                  </a:outerShdw>
                </a:effectLst>
                <a:latin typeface="Tahoma" pitchFamily="34" charset="0"/>
                <a:cs typeface="Tahoma" pitchFamily="34" charset="0"/>
              </a:rPr>
              <a:t>’</a:t>
            </a:r>
            <a:r>
              <a:rPr lang="uk-UA" sz="2000" dirty="0">
                <a:effectLst>
                  <a:outerShdw blurRad="38100" dist="38100" dir="2700000" algn="tl">
                    <a:srgbClr val="FFFFFF"/>
                  </a:outerShdw>
                </a:effectLst>
                <a:latin typeface="Tahoma" pitchFamily="34" charset="0"/>
                <a:cs typeface="Tahoma" pitchFamily="34" charset="0"/>
              </a:rPr>
              <a:t>ЯЗКОВО ЗВЕРНУТИСЯ ДО КОМПЕТЕНТНИХ ОРГАНІВ </a:t>
            </a:r>
            <a:r>
              <a:rPr lang="uk-UA" sz="2000" b="0" dirty="0">
                <a:effectLst>
                  <a:outerShdw blurRad="38100" dist="38100" dir="2700000" algn="tl">
                    <a:srgbClr val="FFFFFF"/>
                  </a:outerShdw>
                </a:effectLst>
                <a:latin typeface="Tahoma" pitchFamily="34" charset="0"/>
                <a:cs typeface="Tahoma" pitchFamily="34" charset="0"/>
              </a:rPr>
              <a:t>(поліції, прокуратури, служби у справах дітей тощо)</a:t>
            </a:r>
            <a:endParaRPr lang="ru-RU" sz="20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36869"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11188" y="1292225"/>
            <a:ext cx="8461375" cy="5078313"/>
          </a:xfrm>
          <a:prstGeom prst="rect">
            <a:avLst/>
          </a:prstGeom>
          <a:solidFill>
            <a:schemeClr val="accent3"/>
          </a:solidFill>
        </p:spPr>
        <p:txBody>
          <a:bodyPr>
            <a:spAutoFit/>
          </a:bodyPr>
          <a:lstStyle/>
          <a:p>
            <a:pPr algn="ctr">
              <a:defRPr/>
            </a:pPr>
            <a:endParaRPr lang="uk-UA" sz="3200" dirty="0" smtClean="0">
              <a:solidFill>
                <a:schemeClr val="bg1"/>
              </a:solidFill>
              <a:effectLst>
                <a:outerShdw blurRad="38100" dist="38100" dir="2700000" algn="tl">
                  <a:srgbClr val="000000"/>
                </a:outerShdw>
              </a:effectLst>
              <a:latin typeface="Tahoma" pitchFamily="34" charset="0"/>
              <a:cs typeface="Tahoma" pitchFamily="34" charset="0"/>
            </a:endParaRPr>
          </a:p>
          <a:p>
            <a:pPr algn="ctr">
              <a:defRPr/>
            </a:pPr>
            <a:r>
              <a:rPr lang="uk-UA" sz="3200" dirty="0" smtClean="0">
                <a:solidFill>
                  <a:schemeClr val="bg1"/>
                </a:solidFill>
                <a:effectLst>
                  <a:outerShdw blurRad="38100" dist="38100" dir="2700000" algn="tl">
                    <a:srgbClr val="000000"/>
                  </a:outerShdw>
                </a:effectLst>
                <a:latin typeface="Tahoma" pitchFamily="34" charset="0"/>
                <a:cs typeface="Tahoma" pitchFamily="34" charset="0"/>
              </a:rPr>
              <a:t>ЯК </a:t>
            </a:r>
            <a:r>
              <a:rPr lang="uk-UA" sz="3200" dirty="0">
                <a:solidFill>
                  <a:schemeClr val="bg1"/>
                </a:solidFill>
                <a:effectLst>
                  <a:outerShdw blurRad="38100" dist="38100" dir="2700000" algn="tl">
                    <a:srgbClr val="000000"/>
                  </a:outerShdw>
                </a:effectLst>
                <a:latin typeface="Tahoma" pitchFamily="34" charset="0"/>
                <a:cs typeface="Tahoma" pitchFamily="34" charset="0"/>
              </a:rPr>
              <a:t>ДІЯТИ БАТЬКАМ ДИТИНИ - БУЛЕРА</a:t>
            </a:r>
          </a:p>
          <a:p>
            <a:pPr algn="ctr">
              <a:defRPr/>
            </a:pPr>
            <a:r>
              <a:rPr lang="uk-UA" sz="2000" dirty="0">
                <a:solidFill>
                  <a:schemeClr val="bg1"/>
                </a:solidFill>
                <a:effectLst>
                  <a:outerShdw blurRad="38100" dist="38100" dir="2700000" algn="tl">
                    <a:srgbClr val="000000"/>
                  </a:outerShdw>
                </a:effectLst>
                <a:latin typeface="Tahoma" pitchFamily="34" charset="0"/>
                <a:cs typeface="Tahoma" pitchFamily="34" charset="0"/>
              </a:rPr>
              <a:t>(поради</a:t>
            </a:r>
            <a:r>
              <a:rPr lang="uk-UA" sz="2000" dirty="0" smtClean="0">
                <a:solidFill>
                  <a:schemeClr val="bg1"/>
                </a:solidFill>
                <a:effectLst>
                  <a:outerShdw blurRad="38100" dist="38100" dir="2700000" algn="tl">
                    <a:srgbClr val="000000"/>
                  </a:outerShdw>
                </a:effectLst>
                <a:latin typeface="Tahoma" pitchFamily="34" charset="0"/>
                <a:cs typeface="Tahoma" pitchFamily="34" charset="0"/>
              </a:rPr>
              <a:t>)</a:t>
            </a:r>
          </a:p>
          <a:p>
            <a:pPr algn="ctr">
              <a:defRPr/>
            </a:pPr>
            <a:endParaRPr lang="uk-UA" sz="2000" dirty="0">
              <a:effectLst>
                <a:outerShdw blurRad="38100" dist="38100" dir="2700000" algn="tl">
                  <a:srgbClr val="FFFFFF"/>
                </a:outerShdw>
              </a:effectLst>
              <a:latin typeface="Tahoma" pitchFamily="34" charset="0"/>
              <a:cs typeface="Tahoma" pitchFamily="34" charset="0"/>
            </a:endParaRPr>
          </a:p>
          <a:p>
            <a:pPr algn="just">
              <a:buFont typeface="Wingdings" pitchFamily="2" charset="2"/>
              <a:buChar char="ü"/>
              <a:defRPr/>
            </a:pPr>
            <a:r>
              <a:rPr lang="uk-UA" sz="2000" dirty="0">
                <a:effectLst>
                  <a:outerShdw blurRad="38100" dist="38100" dir="2700000" algn="tl">
                    <a:srgbClr val="FFFFFF"/>
                  </a:outerShdw>
                </a:effectLst>
                <a:latin typeface="Tahoma" pitchFamily="34" charset="0"/>
                <a:cs typeface="Tahoma" pitchFamily="34" charset="0"/>
              </a:rPr>
              <a:t>ПОСТАВИТИСЯ ДО БУЛІНГУ СЕРЙОЗНО </a:t>
            </a:r>
            <a:r>
              <a:rPr lang="uk-UA" sz="2000" b="0" dirty="0">
                <a:latin typeface="Tahoma" pitchFamily="34" charset="0"/>
                <a:cs typeface="Tahoma" pitchFamily="34" charset="0"/>
              </a:rPr>
              <a:t>(не сприймати його як тимчасове явище в поведінці дитини)</a:t>
            </a:r>
          </a:p>
          <a:p>
            <a:pPr algn="just">
              <a:buFont typeface="Wingdings" pitchFamily="2" charset="2"/>
              <a:buChar char="ü"/>
              <a:defRPr/>
            </a:pPr>
            <a:r>
              <a:rPr lang="uk-UA" sz="2000" dirty="0">
                <a:effectLst>
                  <a:outerShdw blurRad="38100" dist="38100" dir="2700000" algn="tl">
                    <a:srgbClr val="FFFFFF"/>
                  </a:outerShdw>
                </a:effectLst>
                <a:latin typeface="Tahoma" pitchFamily="34" charset="0"/>
                <a:cs typeface="Tahoma" pitchFamily="34" charset="0"/>
              </a:rPr>
              <a:t>ПОСПІЛКУВАТИСЯ З ДИТИНОЮ </a:t>
            </a:r>
            <a:r>
              <a:rPr lang="uk-UA" sz="2000" b="0" dirty="0">
                <a:effectLst>
                  <a:outerShdw blurRad="38100" dist="38100" dir="2700000" algn="tl">
                    <a:srgbClr val="FFFFFF"/>
                  </a:outerShdw>
                </a:effectLst>
                <a:latin typeface="Tahoma" pitchFamily="34" charset="0"/>
                <a:cs typeface="Tahoma" pitchFamily="34" charset="0"/>
              </a:rPr>
              <a:t>(з метою з</a:t>
            </a:r>
            <a:r>
              <a:rPr lang="en-US" sz="2000" b="0" dirty="0">
                <a:effectLst>
                  <a:outerShdw blurRad="38100" dist="38100" dir="2700000" algn="tl">
                    <a:srgbClr val="FFFFFF"/>
                  </a:outerShdw>
                </a:effectLst>
                <a:latin typeface="Tahoma" pitchFamily="34" charset="0"/>
                <a:cs typeface="Tahoma" pitchFamily="34" charset="0"/>
              </a:rPr>
              <a:t>’</a:t>
            </a:r>
            <a:r>
              <a:rPr lang="ru-RU" sz="2000" b="0" dirty="0">
                <a:effectLst>
                  <a:outerShdw blurRad="38100" dist="38100" dir="2700000" algn="tl">
                    <a:srgbClr val="FFFFFF"/>
                  </a:outerShdw>
                </a:effectLst>
                <a:latin typeface="Tahoma" pitchFamily="34" charset="0"/>
                <a:cs typeface="Tahoma" pitchFamily="34" charset="0"/>
              </a:rPr>
              <a:t>ясування причин такої поведінки, шляхів </a:t>
            </a:r>
            <a:r>
              <a:rPr lang="ru-RU" sz="2000" b="0" dirty="0" err="1">
                <a:effectLst>
                  <a:outerShdw blurRad="38100" dist="38100" dir="2700000" algn="tl">
                    <a:srgbClr val="FFFFFF"/>
                  </a:outerShdw>
                </a:effectLst>
                <a:latin typeface="Tahoma" pitchFamily="34" charset="0"/>
                <a:cs typeface="Tahoma" pitchFamily="34" charset="0"/>
              </a:rPr>
              <a:t>вирішення</a:t>
            </a:r>
            <a:r>
              <a:rPr lang="ru-RU" sz="2000" b="0" dirty="0">
                <a:effectLst>
                  <a:outerShdw blurRad="38100" dist="38100" dir="2700000" algn="tl">
                    <a:srgbClr val="FFFFFF"/>
                  </a:outerShdw>
                </a:effectLst>
                <a:latin typeface="Tahoma" pitchFamily="34" charset="0"/>
                <a:cs typeface="Tahoma" pitchFamily="34" charset="0"/>
              </a:rPr>
              <a:t> проблеми</a:t>
            </a:r>
            <a:r>
              <a:rPr lang="uk-UA" sz="2000" b="0" dirty="0">
                <a:effectLst>
                  <a:outerShdw blurRad="38100" dist="38100" dir="2700000" algn="tl">
                    <a:srgbClr val="FFFFFF"/>
                  </a:outerShdw>
                </a:effectLst>
                <a:latin typeface="Tahoma" pitchFamily="34" charset="0"/>
                <a:cs typeface="Tahoma" pitchFamily="34" charset="0"/>
              </a:rPr>
              <a:t>)</a:t>
            </a:r>
          </a:p>
          <a:p>
            <a:pPr algn="just">
              <a:buFont typeface="Wingdings" pitchFamily="2" charset="2"/>
              <a:buChar char="ü"/>
              <a:defRPr/>
            </a:pPr>
            <a:r>
              <a:rPr lang="uk-UA" sz="2000" dirty="0">
                <a:effectLst>
                  <a:outerShdw blurRad="38100" dist="38100" dir="2700000" algn="tl">
                    <a:srgbClr val="FFFFFF"/>
                  </a:outerShdw>
                </a:effectLst>
                <a:latin typeface="Tahoma" pitchFamily="34" charset="0"/>
                <a:cs typeface="Tahoma" pitchFamily="34" charset="0"/>
              </a:rPr>
              <a:t>ПРИЙТИ З ДИТИНОЮ НА ПРИЙОМ ДО ПСИХОЛОГА </a:t>
            </a:r>
            <a:r>
              <a:rPr lang="uk-UA" sz="2000" b="0" dirty="0">
                <a:effectLst>
                  <a:outerShdw blurRad="38100" dist="38100" dir="2700000" algn="tl">
                    <a:srgbClr val="FFFFFF"/>
                  </a:outerShdw>
                </a:effectLst>
                <a:latin typeface="Tahoma" pitchFamily="34" charset="0"/>
                <a:cs typeface="Tahoma" pitchFamily="34" charset="0"/>
              </a:rPr>
              <a:t>(фахівець допоможе розібратися у психологічних аспектах булінгу) </a:t>
            </a:r>
          </a:p>
          <a:p>
            <a:pPr algn="just">
              <a:buFont typeface="Wingdings" pitchFamily="2" charset="2"/>
              <a:buChar char="ü"/>
              <a:defRPr/>
            </a:pPr>
            <a:r>
              <a:rPr lang="uk-UA" sz="2000" dirty="0">
                <a:effectLst>
                  <a:outerShdw blurRad="38100" dist="38100" dir="2700000" algn="tl">
                    <a:srgbClr val="FFFFFF"/>
                  </a:outerShdw>
                </a:effectLst>
                <a:latin typeface="Tahoma" pitchFamily="34" charset="0"/>
                <a:cs typeface="Tahoma" pitchFamily="34" charset="0"/>
              </a:rPr>
              <a:t>НЕ ДОПУСКАТИ ОБРАЗ ДИТИНИ ВДОМА </a:t>
            </a:r>
            <a:r>
              <a:rPr lang="uk-UA" sz="2000" b="0" dirty="0">
                <a:effectLst>
                  <a:outerShdw blurRad="38100" dist="38100" dir="2700000" algn="tl">
                    <a:srgbClr val="FFFFFF"/>
                  </a:outerShdw>
                </a:effectLst>
                <a:latin typeface="Tahoma" pitchFamily="34" charset="0"/>
                <a:cs typeface="Tahoma" pitchFamily="34" charset="0"/>
              </a:rPr>
              <a:t>(часто діти, які зазнають насильства вдома, самі в школі стають кривдниками)</a:t>
            </a:r>
          </a:p>
          <a:p>
            <a:pPr algn="just">
              <a:buFont typeface="Wingdings" pitchFamily="2" charset="2"/>
              <a:buChar char="ü"/>
              <a:defRPr/>
            </a:pPr>
            <a:r>
              <a:rPr lang="uk-UA" sz="2000" dirty="0">
                <a:effectLst>
                  <a:outerShdw blurRad="38100" dist="38100" dir="2700000" algn="tl">
                    <a:srgbClr val="FFFFFF"/>
                  </a:outerShdw>
                </a:effectLst>
                <a:latin typeface="Tahoma" pitchFamily="34" charset="0"/>
                <a:cs typeface="Tahoma" pitchFamily="34" charset="0"/>
              </a:rPr>
              <a:t>ПОСТІЙНО АКЦЕНТРУВАТИ ДИТИНІ НА НЕОБХІДНОСТІ СПІВЧУВАТИ, СПІВПЕРЕЖИВАТИ, РОБИТИ </a:t>
            </a:r>
            <a:r>
              <a:rPr lang="uk-UA" sz="2000" dirty="0" smtClean="0">
                <a:effectLst>
                  <a:outerShdw blurRad="38100" dist="38100" dir="2700000" algn="tl">
                    <a:srgbClr val="FFFFFF"/>
                  </a:outerShdw>
                </a:effectLst>
                <a:latin typeface="Tahoma" pitchFamily="34" charset="0"/>
                <a:cs typeface="Tahoma" pitchFamily="34" charset="0"/>
              </a:rPr>
              <a:t>ДОБРО</a:t>
            </a:r>
          </a:p>
          <a:p>
            <a:pPr algn="just">
              <a:defRPr/>
            </a:pPr>
            <a:endParaRPr lang="ru-RU" sz="20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37893"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11188" y="1292225"/>
            <a:ext cx="8461375" cy="5262979"/>
          </a:xfrm>
          <a:prstGeom prst="rect">
            <a:avLst/>
          </a:prstGeom>
          <a:solidFill>
            <a:schemeClr val="accent3"/>
          </a:solidFill>
        </p:spPr>
        <p:txBody>
          <a:bodyPr>
            <a:spAutoFit/>
          </a:bodyPr>
          <a:lstStyle/>
          <a:p>
            <a:pPr algn="ctr">
              <a:defRPr/>
            </a:pPr>
            <a:r>
              <a:rPr lang="uk-UA" sz="3600" dirty="0">
                <a:solidFill>
                  <a:schemeClr val="bg1"/>
                </a:solidFill>
                <a:effectLst>
                  <a:outerShdw blurRad="38100" dist="38100" dir="2700000" algn="tl">
                    <a:srgbClr val="000000"/>
                  </a:outerShdw>
                </a:effectLst>
                <a:latin typeface="Tahoma" pitchFamily="34" charset="0"/>
                <a:cs typeface="Tahoma" pitchFamily="34" charset="0"/>
              </a:rPr>
              <a:t>ВІДПОВІДАЛЬНІСТЬ ЗА </a:t>
            </a:r>
            <a:r>
              <a:rPr lang="uk-UA" sz="3600" dirty="0" smtClean="0">
                <a:solidFill>
                  <a:schemeClr val="bg1"/>
                </a:solidFill>
                <a:effectLst>
                  <a:outerShdw blurRad="38100" dist="38100" dir="2700000" algn="tl">
                    <a:srgbClr val="000000"/>
                  </a:outerShdw>
                </a:effectLst>
                <a:latin typeface="Tahoma" pitchFamily="34" charset="0"/>
                <a:cs typeface="Tahoma" pitchFamily="34" charset="0"/>
              </a:rPr>
              <a:t>ВЧИНЕННЯ БУЛІНГУ</a:t>
            </a:r>
            <a:endParaRPr lang="uk-UA" sz="3600" dirty="0">
              <a:solidFill>
                <a:schemeClr val="bg1"/>
              </a:solidFill>
              <a:effectLst>
                <a:outerShdw blurRad="38100" dist="38100" dir="2700000" algn="tl">
                  <a:srgbClr val="000000"/>
                </a:outerShdw>
              </a:effectLst>
              <a:latin typeface="Tahoma" pitchFamily="34" charset="0"/>
              <a:cs typeface="Tahoma" pitchFamily="34" charset="0"/>
            </a:endParaRPr>
          </a:p>
          <a:p>
            <a:pPr algn="just">
              <a:defRPr/>
            </a:pPr>
            <a:r>
              <a:rPr lang="uk-UA" b="0" dirty="0" smtClean="0">
                <a:effectLst>
                  <a:outerShdw blurRad="38100" dist="38100" dir="2700000" algn="tl">
                    <a:srgbClr val="000000">
                      <a:alpha val="43137"/>
                    </a:srgbClr>
                  </a:outerShdw>
                </a:effectLst>
                <a:latin typeface="Tahoma" pitchFamily="34" charset="0"/>
                <a:cs typeface="Tahoma" pitchFamily="34" charset="0"/>
              </a:rPr>
              <a:t>      </a:t>
            </a:r>
            <a:r>
              <a:rPr lang="uk-UA" dirty="0">
                <a:effectLst>
                  <a:outerShdw blurRad="38100" dist="38100" dir="2700000" algn="tl">
                    <a:srgbClr val="000000">
                      <a:alpha val="43137"/>
                    </a:srgbClr>
                  </a:outerShdw>
                </a:effectLst>
                <a:latin typeface="Tahoma" pitchFamily="34" charset="0"/>
                <a:cs typeface="Tahoma" pitchFamily="34" charset="0"/>
              </a:rPr>
              <a:t>За вчинення булінгу (в залежності від самого діяння, його наслідків, </a:t>
            </a:r>
            <a:r>
              <a:rPr lang="uk-UA" dirty="0" smtClean="0">
                <a:effectLst>
                  <a:outerShdw blurRad="38100" dist="38100" dir="2700000" algn="tl">
                    <a:srgbClr val="000000">
                      <a:alpha val="43137"/>
                    </a:srgbClr>
                  </a:outerShdw>
                </a:effectLst>
                <a:latin typeface="Tahoma" pitchFamily="34" charset="0"/>
                <a:cs typeface="Tahoma" pitchFamily="34" charset="0"/>
              </a:rPr>
              <a:t>віку кривдника) </a:t>
            </a:r>
            <a:r>
              <a:rPr lang="uk-UA" dirty="0">
                <a:effectLst>
                  <a:outerShdw blurRad="38100" dist="38100" dir="2700000" algn="tl">
                    <a:srgbClr val="000000">
                      <a:alpha val="43137"/>
                    </a:srgbClr>
                  </a:outerShdw>
                </a:effectLst>
                <a:latin typeface="Tahoma" pitchFamily="34" charset="0"/>
                <a:cs typeface="Tahoma" pitchFamily="34" charset="0"/>
              </a:rPr>
              <a:t>можуть наставати різні види відповідальності</a:t>
            </a:r>
            <a:r>
              <a:rPr lang="uk-UA" dirty="0" smtClean="0">
                <a:effectLst>
                  <a:outerShdw blurRad="38100" dist="38100" dir="2700000" algn="tl">
                    <a:srgbClr val="000000">
                      <a:alpha val="43137"/>
                    </a:srgbClr>
                  </a:outerShdw>
                </a:effectLst>
                <a:latin typeface="Tahoma" pitchFamily="34" charset="0"/>
                <a:cs typeface="Tahoma" pitchFamily="34" charset="0"/>
              </a:rPr>
              <a:t>:</a:t>
            </a:r>
          </a:p>
          <a:p>
            <a:pPr algn="just">
              <a:defRPr/>
            </a:pPr>
            <a:endParaRPr lang="uk-UA" dirty="0">
              <a:effectLst>
                <a:outerShdw blurRad="38100" dist="38100" dir="2700000" algn="tl">
                  <a:srgbClr val="000000">
                    <a:alpha val="43137"/>
                  </a:srgbClr>
                </a:outerShdw>
              </a:effectLst>
              <a:latin typeface="Tahoma" pitchFamily="34" charset="0"/>
              <a:cs typeface="Tahoma" pitchFamily="34" charset="0"/>
            </a:endParaRPr>
          </a:p>
          <a:p>
            <a:pPr algn="just">
              <a:buFont typeface="Arial" charset="0"/>
              <a:buChar char="•"/>
              <a:defRPr/>
            </a:pPr>
            <a:r>
              <a:rPr lang="uk-UA" sz="1600" dirty="0">
                <a:latin typeface="Tahoma" pitchFamily="34" charset="0"/>
                <a:cs typeface="Tahoma" pitchFamily="34" charset="0"/>
              </a:rPr>
              <a:t>матеріальну та моральну шкоду за діяння, вчинене дитиною у віці до 14 років, несуть батьки, які відшкодовують матеріальні збитки, завдані жертві діями булера, а також доведену у встановленому законом порядку моральну шкоду </a:t>
            </a:r>
            <a:endParaRPr lang="uk-UA" sz="1600" dirty="0" smtClean="0">
              <a:latin typeface="Tahoma" pitchFamily="34" charset="0"/>
              <a:cs typeface="Tahoma" pitchFamily="34" charset="0"/>
            </a:endParaRPr>
          </a:p>
          <a:p>
            <a:pPr algn="just">
              <a:buFont typeface="Arial" charset="0"/>
              <a:buChar char="•"/>
              <a:defRPr/>
            </a:pPr>
            <a:endParaRPr lang="uk-UA" sz="1600" dirty="0">
              <a:latin typeface="Tahoma" pitchFamily="34" charset="0"/>
              <a:cs typeface="Tahoma" pitchFamily="34" charset="0"/>
            </a:endParaRPr>
          </a:p>
          <a:p>
            <a:pPr algn="just">
              <a:buFont typeface="Arial" charset="0"/>
              <a:buChar char="•"/>
              <a:defRPr/>
            </a:pPr>
            <a:r>
              <a:rPr lang="uk-UA" sz="1600" dirty="0">
                <a:latin typeface="Tahoma" pitchFamily="34" charset="0"/>
                <a:cs typeface="Tahoma" pitchFamily="34" charset="0"/>
              </a:rPr>
              <a:t>до учня можуть також бути застосовані заходи педагогічного впливу, передбачені статутами відповідних навчальних </a:t>
            </a:r>
            <a:r>
              <a:rPr lang="uk-UA" sz="1600" dirty="0" smtClean="0">
                <a:latin typeface="Tahoma" pitchFamily="34" charset="0"/>
                <a:cs typeface="Tahoma" pitchFamily="34" charset="0"/>
              </a:rPr>
              <a:t>закладів</a:t>
            </a:r>
          </a:p>
          <a:p>
            <a:pPr algn="just">
              <a:defRPr/>
            </a:pPr>
            <a:endParaRPr lang="uk-UA" sz="1600" dirty="0">
              <a:latin typeface="Tahoma" pitchFamily="34" charset="0"/>
              <a:cs typeface="Tahoma" pitchFamily="34" charset="0"/>
            </a:endParaRPr>
          </a:p>
          <a:p>
            <a:pPr algn="just">
              <a:buFont typeface="Arial" charset="0"/>
              <a:buChar char="•"/>
              <a:defRPr/>
            </a:pPr>
            <a:r>
              <a:rPr lang="uk-UA" sz="1600" dirty="0">
                <a:latin typeface="Tahoma" pitchFamily="34" charset="0"/>
                <a:cs typeface="Tahoma" pitchFamily="34" charset="0"/>
              </a:rPr>
              <a:t>якщо діяння підпадає під ознаки адміністративного правопорушення або злочину, то за його вчинення настає адміністративна та кримінальна відповідальність відповідно. Причому до таких видів відповідальності у різних випадках можуть притягуватися як діти, так і їх батьки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38917"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11188" y="1292225"/>
            <a:ext cx="8461375" cy="5324535"/>
          </a:xfrm>
          <a:prstGeom prst="rect">
            <a:avLst/>
          </a:prstGeom>
          <a:solidFill>
            <a:schemeClr val="accent3"/>
          </a:solidFill>
        </p:spPr>
        <p:txBody>
          <a:bodyPr>
            <a:spAutoFit/>
          </a:bodyPr>
          <a:lstStyle/>
          <a:p>
            <a:pPr algn="ctr">
              <a:defRPr/>
            </a:pPr>
            <a:r>
              <a:rPr lang="uk-UA" sz="3200" dirty="0">
                <a:solidFill>
                  <a:schemeClr val="bg1"/>
                </a:solidFill>
                <a:effectLst>
                  <a:outerShdw blurRad="38100" dist="38100" dir="2700000" algn="tl">
                    <a:srgbClr val="000000"/>
                  </a:outerShdw>
                </a:effectLst>
                <a:latin typeface="Tahoma" pitchFamily="34" charset="0"/>
                <a:cs typeface="Tahoma" pitchFamily="34" charset="0"/>
              </a:rPr>
              <a:t>АДМІНІСТРАТИВНА ВІДПОВІДАЛЬНІСТЬ</a:t>
            </a:r>
          </a:p>
          <a:p>
            <a:pPr algn="ctr">
              <a:defRPr/>
            </a:pPr>
            <a:r>
              <a:rPr lang="uk-UA" sz="1600" dirty="0">
                <a:solidFill>
                  <a:schemeClr val="bg1"/>
                </a:solidFill>
                <a:effectLst>
                  <a:outerShdw blurRad="38100" dist="38100" dir="2700000" algn="tl">
                    <a:srgbClr val="000000"/>
                  </a:outerShdw>
                </a:effectLst>
                <a:latin typeface="Tahoma" pitchFamily="34" charset="0"/>
                <a:cs typeface="Tahoma" pitchFamily="34" charset="0"/>
              </a:rPr>
              <a:t>(передбачена Кодексом України про адміністративні правопорушення</a:t>
            </a:r>
            <a:r>
              <a:rPr lang="uk-UA" sz="1600" dirty="0" smtClean="0">
                <a:solidFill>
                  <a:schemeClr val="bg1"/>
                </a:solidFill>
                <a:effectLst>
                  <a:outerShdw blurRad="38100" dist="38100" dir="2700000" algn="tl">
                    <a:srgbClr val="000000"/>
                  </a:outerShdw>
                </a:effectLst>
                <a:latin typeface="Tahoma" pitchFamily="34" charset="0"/>
                <a:cs typeface="Tahoma" pitchFamily="34" charset="0"/>
              </a:rPr>
              <a:t>)</a:t>
            </a:r>
          </a:p>
          <a:p>
            <a:pPr algn="ctr">
              <a:defRPr/>
            </a:pPr>
            <a:endParaRPr lang="uk-UA" sz="1600" dirty="0" smtClean="0">
              <a:effectLst>
                <a:outerShdw blurRad="38100" dist="38100" dir="2700000" algn="tl">
                  <a:srgbClr val="000000"/>
                </a:outerShdw>
              </a:effectLst>
              <a:latin typeface="Tahoma" pitchFamily="34" charset="0"/>
              <a:cs typeface="Tahoma" pitchFamily="34" charset="0"/>
            </a:endParaRPr>
          </a:p>
          <a:p>
            <a:pPr algn="ctr">
              <a:defRPr/>
            </a:pPr>
            <a:endParaRPr lang="uk-UA" sz="1600" dirty="0">
              <a:effectLst>
                <a:outerShdw blurRad="38100" dist="38100" dir="2700000" algn="tl">
                  <a:srgbClr val="000000"/>
                </a:outerShdw>
              </a:effectLst>
              <a:latin typeface="Tahoma" pitchFamily="34" charset="0"/>
              <a:cs typeface="Tahoma" pitchFamily="34" charset="0"/>
            </a:endParaRPr>
          </a:p>
          <a:p>
            <a:pPr>
              <a:defRPr/>
            </a:pPr>
            <a:r>
              <a:rPr lang="uk-UA" sz="1600" dirty="0" smtClean="0">
                <a:effectLst>
                  <a:outerShdw blurRad="38100" dist="38100" dir="2700000" algn="tl">
                    <a:srgbClr val="000000"/>
                  </a:outerShdw>
                </a:effectLst>
                <a:latin typeface="Tahoma" pitchFamily="34" charset="0"/>
                <a:cs typeface="Tahoma" pitchFamily="34" charset="0"/>
              </a:rPr>
              <a:t>Стаття 173-4. </a:t>
            </a:r>
            <a:r>
              <a:rPr lang="ru-RU" sz="1600" dirty="0">
                <a:solidFill>
                  <a:srgbClr val="000000"/>
                </a:solidFill>
                <a:latin typeface="Tahoma" panose="020B0604030504040204" pitchFamily="34" charset="0"/>
                <a:ea typeface="Tahoma" panose="020B0604030504040204" pitchFamily="34" charset="0"/>
                <a:cs typeface="Tahoma" panose="020B0604030504040204" pitchFamily="34" charset="0"/>
              </a:rPr>
              <a:t>Булінг (</a:t>
            </a:r>
            <a:r>
              <a:rPr lang="ru-RU" sz="1600" dirty="0" err="1">
                <a:solidFill>
                  <a:srgbClr val="000000"/>
                </a:solidFill>
                <a:latin typeface="Tahoma" panose="020B0604030504040204" pitchFamily="34" charset="0"/>
                <a:ea typeface="Tahoma" panose="020B0604030504040204" pitchFamily="34" charset="0"/>
                <a:cs typeface="Tahoma" panose="020B0604030504040204" pitchFamily="34" charset="0"/>
              </a:rPr>
              <a:t>цькування</a:t>
            </a:r>
            <a:r>
              <a:rPr lang="ru-RU"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sz="1600" dirty="0" err="1">
                <a:solidFill>
                  <a:srgbClr val="000000"/>
                </a:solidFill>
                <a:latin typeface="Tahoma" panose="020B0604030504040204" pitchFamily="34" charset="0"/>
                <a:ea typeface="Tahoma" panose="020B0604030504040204" pitchFamily="34" charset="0"/>
                <a:cs typeface="Tahoma" panose="020B0604030504040204" pitchFamily="34" charset="0"/>
              </a:rPr>
              <a:t>учасника</a:t>
            </a:r>
            <a:r>
              <a:rPr lang="ru-RU"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sz="1600" dirty="0" err="1">
                <a:solidFill>
                  <a:srgbClr val="000000"/>
                </a:solidFill>
                <a:latin typeface="Tahoma" panose="020B0604030504040204" pitchFamily="34" charset="0"/>
                <a:ea typeface="Tahoma" panose="020B0604030504040204" pitchFamily="34" charset="0"/>
                <a:cs typeface="Tahoma" panose="020B0604030504040204" pitchFamily="34" charset="0"/>
              </a:rPr>
              <a:t>освітнього</a:t>
            </a:r>
            <a:r>
              <a:rPr lang="ru-RU"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sz="1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процесу</a:t>
            </a:r>
            <a:endPar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defRPr/>
            </a:pPr>
            <a:endParaRPr lang="en-US" sz="1600" dirty="0">
              <a:solidFill>
                <a:srgbClr val="0000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a:defRPr/>
            </a:pPr>
            <a:r>
              <a:rPr lang="uk-UA" sz="2000" dirty="0" smtClean="0">
                <a:solidFill>
                  <a:srgbClr val="0000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Хто несе відповідальність:</a:t>
            </a:r>
          </a:p>
          <a:p>
            <a:pPr marL="285750" indent="-285750">
              <a:buFont typeface="Wingdings" panose="05000000000000000000" pitchFamily="2" charset="2"/>
              <a:buChar char="q"/>
              <a:defRPr/>
            </a:pPr>
            <a:r>
              <a:rPr lang="uk-U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діти віком від 16 років</a:t>
            </a:r>
          </a:p>
          <a:p>
            <a:pPr marL="285750" indent="-285750">
              <a:buFont typeface="Wingdings" panose="05000000000000000000" pitchFamily="2" charset="2"/>
              <a:buChar char="q"/>
              <a:defRPr/>
            </a:pPr>
            <a:r>
              <a:rPr lang="uk-U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батьки або особи, що їх замінюють (якщо булінг вчинила дитина у віці до 16 років)</a:t>
            </a:r>
            <a:endPar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q"/>
              <a:defRPr/>
            </a:pPr>
            <a:r>
              <a:rPr lang="uk-U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керівник закладу освіти  у разі неповідомлення уповноваженими підрозділами органів Національної поліції України про випадок булінгу (цькування) </a:t>
            </a:r>
          </a:p>
          <a:p>
            <a:pPr marL="285750" indent="-285750" algn="just">
              <a:buFont typeface="Wingdings" panose="05000000000000000000" pitchFamily="2" charset="2"/>
              <a:buChar char="q"/>
              <a:defRPr/>
            </a:pPr>
            <a:r>
              <a:rPr lang="uk-UA" sz="1600" dirty="0">
                <a:solidFill>
                  <a:srgbClr val="000000"/>
                </a:solidFill>
                <a:latin typeface="Tahoma" panose="020B0604030504040204" pitchFamily="34" charset="0"/>
                <a:ea typeface="Tahoma" panose="020B0604030504040204" pitchFamily="34" charset="0"/>
                <a:cs typeface="Tahoma" panose="020B0604030504040204" pitchFamily="34" charset="0"/>
              </a:rPr>
              <a:t>у</a:t>
            </a:r>
            <a:r>
              <a:rPr lang="uk-U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часники освітнього процесу (здобувачі </a:t>
            </a:r>
            <a:r>
              <a:rPr lang="uk-UA" sz="1600" dirty="0">
                <a:solidFill>
                  <a:srgbClr val="000000"/>
                </a:solidFill>
                <a:latin typeface="Tahoma" panose="020B0604030504040204" pitchFamily="34" charset="0"/>
                <a:ea typeface="Tahoma" panose="020B0604030504040204" pitchFamily="34" charset="0"/>
                <a:cs typeface="Tahoma" panose="020B0604030504040204" pitchFamily="34" charset="0"/>
              </a:rPr>
              <a:t>освіти; педагогічні, науково-педагогічні та наукові працівники; батьки здобувачів освіти; фізичні особи, які провадять освітню діяльність; інші особи, передбачені спеціальними законами та залучені до освітнього процесу у порядку, що встановлюється закладом </a:t>
            </a:r>
            <a:r>
              <a:rPr lang="uk-U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освіти)</a:t>
            </a:r>
            <a:endParaRPr lang="uk-UA" sz="1600" dirty="0" smtClean="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38917"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518636" y="1376848"/>
            <a:ext cx="8461375" cy="5078313"/>
          </a:xfrm>
          <a:prstGeom prst="rect">
            <a:avLst/>
          </a:prstGeom>
          <a:solidFill>
            <a:schemeClr val="accent3"/>
          </a:solidFill>
        </p:spPr>
        <p:txBody>
          <a:bodyPr>
            <a:spAutoFit/>
          </a:bodyPr>
          <a:lstStyle/>
          <a:p>
            <a:pPr lvl="0">
              <a:defRPr/>
            </a:pPr>
            <a:endParaRPr lang="uk-U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defRPr/>
            </a:pPr>
            <a:r>
              <a:rPr lang="uk-UA" sz="200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Відповідальність:</a:t>
            </a:r>
          </a:p>
          <a:p>
            <a:pPr lvl="0">
              <a:defRPr/>
            </a:pPr>
            <a:endParaRPr lang="uk-U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v"/>
              <a:defRPr/>
            </a:pPr>
            <a:r>
              <a:rPr lang="uk-U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штраф </a:t>
            </a:r>
            <a:r>
              <a:rPr lang="uk-UA" sz="1600" dirty="0">
                <a:solidFill>
                  <a:srgbClr val="000000"/>
                </a:solidFill>
                <a:latin typeface="Tahoma" panose="020B0604030504040204" pitchFamily="34" charset="0"/>
                <a:ea typeface="Tahoma" panose="020B0604030504040204" pitchFamily="34" charset="0"/>
                <a:cs typeface="Tahoma" panose="020B0604030504040204" pitchFamily="34" charset="0"/>
              </a:rPr>
              <a:t>(від 50 до 200 мінімумів доходів громадян (від 850 до 3400 грн)</a:t>
            </a:r>
          </a:p>
          <a:p>
            <a:pPr lvl="0">
              <a:defRPr/>
            </a:pPr>
            <a:endPar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v"/>
              <a:defRPr/>
            </a:pPr>
            <a:r>
              <a:rPr lang="uk-U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громадські </a:t>
            </a:r>
            <a:r>
              <a:rPr lang="uk-UA" sz="1600" dirty="0">
                <a:solidFill>
                  <a:srgbClr val="000000"/>
                </a:solidFill>
                <a:latin typeface="Tahoma" panose="020B0604030504040204" pitchFamily="34" charset="0"/>
                <a:ea typeface="Tahoma" panose="020B0604030504040204" pitchFamily="34" charset="0"/>
                <a:cs typeface="Tahoma" panose="020B0604030504040204" pitchFamily="34" charset="0"/>
              </a:rPr>
              <a:t>роботи (від 20 до 60 годин)</a:t>
            </a:r>
          </a:p>
          <a:p>
            <a:pPr lvl="0">
              <a:defRPr/>
            </a:pPr>
            <a:endPar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v"/>
              <a:defRPr/>
            </a:pPr>
            <a:r>
              <a:rPr lang="uk-U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виправні </a:t>
            </a:r>
            <a:r>
              <a:rPr lang="uk-UA" sz="1600" dirty="0">
                <a:solidFill>
                  <a:srgbClr val="000000"/>
                </a:solidFill>
                <a:latin typeface="Tahoma" panose="020B0604030504040204" pitchFamily="34" charset="0"/>
                <a:ea typeface="Tahoma" panose="020B0604030504040204" pitchFamily="34" charset="0"/>
                <a:cs typeface="Tahoma" panose="020B0604030504040204" pitchFamily="34" charset="0"/>
              </a:rPr>
              <a:t>роботи на строк до 1 </a:t>
            </a:r>
            <a:r>
              <a:rPr lang="uk-U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м</a:t>
            </a:r>
            <a:r>
              <a:rPr lang="uk-UA" sz="1600" dirty="0">
                <a:solidFill>
                  <a:srgbClr val="000000"/>
                </a:solidFill>
                <a:latin typeface="Tahoma" panose="020B0604030504040204" pitchFamily="34" charset="0"/>
                <a:ea typeface="Tahoma" panose="020B0604030504040204" pitchFamily="34" charset="0"/>
                <a:cs typeface="Tahoma" panose="020B0604030504040204" pitchFamily="34" charset="0"/>
              </a:rPr>
              <a:t>і</a:t>
            </a:r>
            <a:r>
              <a:rPr lang="uk-U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сяця </a:t>
            </a:r>
            <a:r>
              <a:rPr lang="uk-UA" sz="1600" dirty="0">
                <a:solidFill>
                  <a:srgbClr val="000000"/>
                </a:solidFill>
                <a:latin typeface="Tahoma" panose="020B0604030504040204" pitchFamily="34" charset="0"/>
                <a:ea typeface="Tahoma" panose="020B0604030504040204" pitchFamily="34" charset="0"/>
                <a:cs typeface="Tahoma" panose="020B0604030504040204" pitchFamily="34" charset="0"/>
              </a:rPr>
              <a:t>з відрахуванням до 20% </a:t>
            </a:r>
            <a:r>
              <a:rPr lang="uk-U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заробітку</a:t>
            </a:r>
          </a:p>
          <a:p>
            <a:pPr marL="285750" lvl="0" indent="-285750">
              <a:buFont typeface="Wingdings" panose="05000000000000000000" pitchFamily="2" charset="2"/>
              <a:buChar char="v"/>
              <a:defRPr/>
            </a:pPr>
            <a:endParaRPr lang="uk-U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v"/>
              <a:defRPr/>
            </a:pPr>
            <a:endParaRPr lang="uk-U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v"/>
              <a:defRPr/>
            </a:pPr>
            <a:endParaRPr lang="uk-U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v"/>
              <a:defRPr/>
            </a:pPr>
            <a:endParaRPr lang="uk-U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v"/>
              <a:defRPr/>
            </a:pPr>
            <a:endParaRPr lang="uk-U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v"/>
              <a:defRPr/>
            </a:pPr>
            <a:endParaRPr lang="uk-U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v"/>
              <a:defRPr/>
            </a:pPr>
            <a:endParaRPr lang="uk-U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v"/>
              <a:defRPr/>
            </a:pPr>
            <a:endParaRPr lang="uk-U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v"/>
              <a:defRPr/>
            </a:pPr>
            <a:endParaRPr lang="uk-U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v"/>
              <a:defRPr/>
            </a:pPr>
            <a:endParaRPr lang="uk-U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defRPr/>
            </a:pPr>
            <a:endParaRPr lang="uk-UA" sz="1600" dirty="0" smtClean="0">
              <a:solidFill>
                <a:srgbClr val="0000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lvl="0">
              <a:defRPr/>
            </a:pPr>
            <a:endParaRPr lang="en-US" sz="1600" dirty="0">
              <a:solidFill>
                <a:srgbClr val="0000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926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39941"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11188" y="1292225"/>
            <a:ext cx="8461375" cy="5139869"/>
          </a:xfrm>
          <a:prstGeom prst="rect">
            <a:avLst/>
          </a:prstGeom>
          <a:solidFill>
            <a:schemeClr val="accent3"/>
          </a:solidFill>
        </p:spPr>
        <p:txBody>
          <a:bodyPr>
            <a:spAutoFit/>
          </a:bodyPr>
          <a:lstStyle/>
          <a:p>
            <a:pPr algn="ctr">
              <a:defRPr/>
            </a:pPr>
            <a:r>
              <a:rPr lang="uk-UA" sz="3200" dirty="0">
                <a:solidFill>
                  <a:schemeClr val="bg1"/>
                </a:solidFill>
                <a:effectLst>
                  <a:outerShdw blurRad="38100" dist="38100" dir="2700000" algn="tl">
                    <a:srgbClr val="000000"/>
                  </a:outerShdw>
                </a:effectLst>
                <a:latin typeface="Tahoma" pitchFamily="34" charset="0"/>
                <a:cs typeface="Tahoma" pitchFamily="34" charset="0"/>
              </a:rPr>
              <a:t>КРИМІНАЛЬНА ВІДПОВІДАЛЬНІСТЬ</a:t>
            </a:r>
          </a:p>
          <a:p>
            <a:pPr algn="ctr">
              <a:defRPr/>
            </a:pPr>
            <a:r>
              <a:rPr lang="uk-UA" sz="2000" dirty="0">
                <a:solidFill>
                  <a:schemeClr val="bg1"/>
                </a:solidFill>
                <a:effectLst>
                  <a:outerShdw blurRad="38100" dist="38100" dir="2700000" algn="tl">
                    <a:srgbClr val="000000"/>
                  </a:outerShdw>
                </a:effectLst>
                <a:latin typeface="Tahoma" pitchFamily="34" charset="0"/>
                <a:cs typeface="Tahoma" pitchFamily="34" charset="0"/>
              </a:rPr>
              <a:t>(передбачена Кримінальним кодексом України</a:t>
            </a:r>
            <a:r>
              <a:rPr lang="uk-UA" sz="2000" dirty="0" smtClean="0">
                <a:solidFill>
                  <a:schemeClr val="bg1"/>
                </a:solidFill>
                <a:effectLst>
                  <a:outerShdw blurRad="38100" dist="38100" dir="2700000" algn="tl">
                    <a:srgbClr val="000000"/>
                  </a:outerShdw>
                </a:effectLst>
                <a:latin typeface="Tahoma" pitchFamily="34" charset="0"/>
                <a:cs typeface="Tahoma" pitchFamily="34" charset="0"/>
              </a:rPr>
              <a:t>)</a:t>
            </a:r>
          </a:p>
          <a:p>
            <a:pPr algn="ctr">
              <a:defRPr/>
            </a:pPr>
            <a:endParaRPr lang="uk-UA" sz="2000" dirty="0">
              <a:solidFill>
                <a:schemeClr val="bg1"/>
              </a:solidFill>
              <a:effectLst>
                <a:outerShdw blurRad="38100" dist="38100" dir="2700000" algn="tl">
                  <a:srgbClr val="000000"/>
                </a:outerShdw>
              </a:effectLst>
              <a:latin typeface="Tahoma" pitchFamily="34" charset="0"/>
              <a:cs typeface="Tahoma" pitchFamily="34" charset="0"/>
            </a:endParaRPr>
          </a:p>
          <a:p>
            <a:pPr algn="just">
              <a:buFont typeface="Wingdings" pitchFamily="2" charset="2"/>
              <a:buChar char="Ø"/>
              <a:defRPr/>
            </a:pPr>
            <a:r>
              <a:rPr lang="uk-UA" sz="1600" dirty="0">
                <a:latin typeface="Tahoma" pitchFamily="34" charset="0"/>
                <a:cs typeface="Tahoma" pitchFamily="34" charset="0"/>
              </a:rPr>
              <a:t>у віці від 16 років до 18 років неповнолітній сам може притягуватися до кримінальної відповідальності в залежності від скоєного ним злочину</a:t>
            </a:r>
          </a:p>
          <a:p>
            <a:pPr algn="just">
              <a:defRPr/>
            </a:pPr>
            <a:endParaRPr lang="uk-UA" sz="1600" dirty="0">
              <a:latin typeface="Tahoma" pitchFamily="34" charset="0"/>
              <a:cs typeface="Tahoma" pitchFamily="34" charset="0"/>
            </a:endParaRPr>
          </a:p>
          <a:p>
            <a:pPr algn="just">
              <a:buFont typeface="Wingdings" pitchFamily="2" charset="2"/>
              <a:buChar char="Ø"/>
              <a:defRPr/>
            </a:pPr>
            <a:r>
              <a:rPr lang="uk-UA" sz="1600" dirty="0">
                <a:latin typeface="Tahoma" pitchFamily="34" charset="0"/>
                <a:cs typeface="Tahoma" pitchFamily="34" charset="0"/>
              </a:rPr>
              <a:t>за деякі види злочинів, передбачені ст. 22 ККУ, неповнолітній може притягуватися з 14 років</a:t>
            </a:r>
            <a:r>
              <a:rPr lang="uk-UA" sz="1600" b="0" dirty="0">
                <a:latin typeface="Tahoma" pitchFamily="34" charset="0"/>
                <a:cs typeface="Tahoma" pitchFamily="34" charset="0"/>
              </a:rPr>
              <a:t> (умисне тяжке тілесне ушкодження (ст. 121 ККУ) умисне середньої тяжкості тілесне ушкодження (ст.122 ККУ); зґвалтування (ст. 152 ККУ); насильницьке задоволення статевої пристрасті неприродним способом (ст. 153 ККУ); крадіжку (185 ККУ) тощо)</a:t>
            </a:r>
          </a:p>
          <a:p>
            <a:pPr algn="just">
              <a:defRPr/>
            </a:pPr>
            <a:endParaRPr lang="uk-UA" sz="1600" b="0" dirty="0">
              <a:latin typeface="Tahoma" pitchFamily="34" charset="0"/>
              <a:cs typeface="Tahoma" pitchFamily="34" charset="0"/>
            </a:endParaRPr>
          </a:p>
          <a:p>
            <a:pPr algn="just">
              <a:buFont typeface="Wingdings" pitchFamily="2" charset="2"/>
              <a:buChar char="Ø"/>
              <a:defRPr/>
            </a:pPr>
            <a:r>
              <a:rPr lang="uk-UA" sz="1600" dirty="0">
                <a:latin typeface="Tahoma" pitchFamily="34" charset="0"/>
                <a:cs typeface="Tahoma" pitchFamily="34" charset="0"/>
              </a:rPr>
              <a:t>якщо неповнолітній, який до досягнення віку, з якого настає кримінальна відповідальність, вчинить діяння, яке підпадає під ознаки злочину, до нього судом можуть бути застосовані примусові заходи виховного характеру</a:t>
            </a:r>
          </a:p>
          <a:p>
            <a:pPr algn="just">
              <a:buFont typeface="Wingdings" pitchFamily="2" charset="2"/>
              <a:buChar char="Ø"/>
              <a:defRPr/>
            </a:pPr>
            <a:endParaRPr lang="uk-UA" sz="1600" dirty="0">
              <a:latin typeface="Tahoma" pitchFamily="34" charset="0"/>
              <a:cs typeface="Tahoma" pitchFamily="34" charset="0"/>
            </a:endParaRPr>
          </a:p>
          <a:p>
            <a:pPr algn="just">
              <a:buFont typeface="Wingdings" pitchFamily="2" charset="2"/>
              <a:buChar char="Ø"/>
              <a:defRPr/>
            </a:pPr>
            <a:r>
              <a:rPr lang="ru-RU" sz="1600" dirty="0">
                <a:latin typeface="Tahoma" pitchFamily="34" charset="0"/>
                <a:cs typeface="Tahoma" pitchFamily="34" charset="0"/>
              </a:rPr>
              <a:t>до кримінальної відповідальності  також можуть притягуватися батьки, опікуни чи піклувальники дитини</a:t>
            </a:r>
            <a:r>
              <a:rPr lang="ru-RU" sz="1600" b="0" dirty="0">
                <a:latin typeface="Tahoma" pitchFamily="34" charset="0"/>
                <a:cs typeface="Tahoma" pitchFamily="34" charset="0"/>
              </a:rPr>
              <a:t> (ст. 166 ККУ: злісне невиконання обов'язків по догляду за дитиною або за особою, щодо якої встановлена опіка чи піклування)</a:t>
            </a:r>
            <a:endParaRPr lang="uk-UA" sz="16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40965"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83568" y="1484784"/>
            <a:ext cx="7848600" cy="5847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spAutoFit/>
          </a:bodyPr>
          <a:lstStyle/>
          <a:p>
            <a:pPr>
              <a:defRPr/>
            </a:pPr>
            <a:endParaRPr lang="uk-UA" sz="3200" b="0" dirty="0">
              <a:solidFill>
                <a:srgbClr val="000000"/>
              </a:solidFill>
              <a:latin typeface="Tahoma" pitchFamily="34" charset="0"/>
              <a:cs typeface="Tahoma" pitchFamily="34"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785" y="1473509"/>
            <a:ext cx="8135764" cy="5207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29701"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9709" name="Прямокутник 1"/>
          <p:cNvSpPr>
            <a:spLocks noChangeArrowheads="1"/>
          </p:cNvSpPr>
          <p:nvPr/>
        </p:nvSpPr>
        <p:spPr bwMode="auto">
          <a:xfrm>
            <a:off x="527050" y="1302639"/>
            <a:ext cx="8461375" cy="4832092"/>
          </a:xfrm>
          <a:prstGeom prst="rect">
            <a:avLst/>
          </a:prstGeom>
          <a:solidFill>
            <a:schemeClr val="bg1"/>
          </a:solidFill>
          <a:ln w="9525">
            <a:noFill/>
            <a:miter lim="800000"/>
            <a:headEnd/>
            <a:tailEnd/>
          </a:ln>
        </p:spPr>
        <p:txBody>
          <a:bodyPr>
            <a:spAutoFit/>
          </a:bodyPr>
          <a:lstStyle/>
          <a:p>
            <a:pPr algn="just"/>
            <a:r>
              <a:rPr lang="uk-UA" sz="3600" dirty="0">
                <a:latin typeface="Tahoma" pitchFamily="34" charset="0"/>
                <a:cs typeface="Tahoma" pitchFamily="34" charset="0"/>
              </a:rPr>
              <a:t>  ЕЛЕКТРОННИЙ </a:t>
            </a:r>
          </a:p>
          <a:p>
            <a:pPr algn="just"/>
            <a:r>
              <a:rPr lang="uk-UA" sz="3600" dirty="0">
                <a:latin typeface="Tahoma" pitchFamily="34" charset="0"/>
                <a:cs typeface="Tahoma" pitchFamily="34" charset="0"/>
              </a:rPr>
              <a:t>  </a:t>
            </a:r>
            <a:r>
              <a:rPr lang="uk-UA" sz="3600" dirty="0" smtClean="0">
                <a:latin typeface="Tahoma" pitchFamily="34" charset="0"/>
                <a:cs typeface="Tahoma" pitchFamily="34" charset="0"/>
              </a:rPr>
              <a:t>       БУЛІНГ</a:t>
            </a:r>
            <a:endParaRPr lang="uk-UA" sz="3600" dirty="0">
              <a:latin typeface="Tahoma" pitchFamily="34" charset="0"/>
              <a:cs typeface="Tahoma" pitchFamily="34" charset="0"/>
            </a:endParaRPr>
          </a:p>
          <a:p>
            <a:pPr algn="just"/>
            <a:r>
              <a:rPr lang="uk-UA" sz="3600" dirty="0">
                <a:latin typeface="Tahoma" pitchFamily="34" charset="0"/>
                <a:cs typeface="Tahoma" pitchFamily="34" charset="0"/>
              </a:rPr>
              <a:t>  (КІБЕРБУЛІНГ)</a:t>
            </a:r>
          </a:p>
          <a:p>
            <a:pPr algn="just"/>
            <a:endParaRPr lang="uk-UA" sz="2000" dirty="0">
              <a:latin typeface="Tahoma" pitchFamily="34" charset="0"/>
              <a:cs typeface="Tahoma" pitchFamily="34" charset="0"/>
            </a:endParaRPr>
          </a:p>
          <a:p>
            <a:pPr algn="just"/>
            <a:r>
              <a:rPr lang="uk-UA" sz="2000" dirty="0">
                <a:solidFill>
                  <a:srgbClr val="FF0000"/>
                </a:solidFill>
                <a:latin typeface="Tahoma" pitchFamily="34" charset="0"/>
                <a:cs typeface="Tahoma" pitchFamily="34" charset="0"/>
              </a:rPr>
              <a:t>активні дії, спрямовані на завдання </a:t>
            </a:r>
          </a:p>
          <a:p>
            <a:pPr algn="just"/>
            <a:r>
              <a:rPr lang="uk-UA" sz="2000" dirty="0">
                <a:solidFill>
                  <a:srgbClr val="FF0000"/>
                </a:solidFill>
                <a:latin typeface="Tahoma" pitchFamily="34" charset="0"/>
                <a:cs typeface="Tahoma" pitchFamily="34" charset="0"/>
              </a:rPr>
              <a:t>психологічної травми шляхом </a:t>
            </a:r>
          </a:p>
          <a:p>
            <a:pPr algn="just"/>
            <a:r>
              <a:rPr lang="uk-UA" sz="2000" dirty="0">
                <a:solidFill>
                  <a:srgbClr val="FF0000"/>
                </a:solidFill>
                <a:latin typeface="Tahoma" pitchFamily="34" charset="0"/>
                <a:cs typeface="Tahoma" pitchFamily="34" charset="0"/>
              </a:rPr>
              <a:t>приниження за допомогою мобільних телефонів, мережі</a:t>
            </a:r>
          </a:p>
          <a:p>
            <a:pPr algn="just"/>
            <a:r>
              <a:rPr lang="uk-UA" sz="2000" dirty="0">
                <a:solidFill>
                  <a:srgbClr val="FF0000"/>
                </a:solidFill>
                <a:latin typeface="Tahoma" pitchFamily="34" charset="0"/>
                <a:cs typeface="Tahoma" pitchFamily="34" charset="0"/>
              </a:rPr>
              <a:t>Інтернет, інших електронних пристроїв (знімання на відео     </a:t>
            </a:r>
          </a:p>
          <a:p>
            <a:pPr algn="just"/>
            <a:r>
              <a:rPr lang="uk-UA" sz="2000" dirty="0">
                <a:solidFill>
                  <a:srgbClr val="FF0000"/>
                </a:solidFill>
                <a:latin typeface="Tahoma" pitchFamily="34" charset="0"/>
                <a:cs typeface="Tahoma" pitchFamily="34" charset="0"/>
              </a:rPr>
              <a:t>бійок чи інших принижень, цькування через соціальні   </a:t>
            </a:r>
          </a:p>
          <a:p>
            <a:pPr algn="just"/>
            <a:r>
              <a:rPr lang="uk-UA" sz="2000" dirty="0">
                <a:solidFill>
                  <a:srgbClr val="FF0000"/>
                </a:solidFill>
                <a:latin typeface="Tahoma" pitchFamily="34" charset="0"/>
                <a:cs typeface="Tahoma" pitchFamily="34" charset="0"/>
              </a:rPr>
              <a:t>мережі тощо). </a:t>
            </a:r>
            <a:endParaRPr lang="uk-UA" sz="2000" dirty="0" smtClean="0">
              <a:solidFill>
                <a:srgbClr val="FF0000"/>
              </a:solidFill>
              <a:latin typeface="Tahoma" pitchFamily="34" charset="0"/>
              <a:cs typeface="Tahoma" pitchFamily="34" charset="0"/>
            </a:endParaRPr>
          </a:p>
          <a:p>
            <a:pPr algn="just"/>
            <a:r>
              <a:rPr lang="uk-UA" sz="2000" dirty="0" smtClean="0">
                <a:solidFill>
                  <a:srgbClr val="FF0000"/>
                </a:solidFill>
                <a:latin typeface="Tahoma" pitchFamily="34" charset="0"/>
                <a:cs typeface="Tahoma" pitchFamily="34" charset="0"/>
              </a:rPr>
              <a:t>Це новітня форма агресії, що передбачає жорстокі дії з метою дошкулити, нашкодити, принизити людину з використанням інформаційно-комунікаційних засобів</a:t>
            </a:r>
            <a:endParaRPr lang="ru-RU" sz="2000" dirty="0">
              <a:latin typeface="Tahoma" pitchFamily="34" charset="0"/>
              <a:cs typeface="Tahoma" pitchFamily="34" charset="0"/>
            </a:endParaRPr>
          </a:p>
        </p:txBody>
      </p:sp>
      <p:pic>
        <p:nvPicPr>
          <p:cNvPr id="29710" name="Рисунок 10"/>
          <p:cNvPicPr>
            <a:picLocks noChangeAspect="1"/>
          </p:cNvPicPr>
          <p:nvPr/>
        </p:nvPicPr>
        <p:blipFill>
          <a:blip r:embed="rId3"/>
          <a:srcRect/>
          <a:stretch>
            <a:fillRect/>
          </a:stretch>
        </p:blipFill>
        <p:spPr bwMode="auto">
          <a:xfrm>
            <a:off x="5508104" y="1292225"/>
            <a:ext cx="3480321" cy="2568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40965"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684213" y="1412875"/>
            <a:ext cx="7848600" cy="323215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uk-UA" sz="4400">
                <a:solidFill>
                  <a:srgbClr val="286E28"/>
                </a:solidFill>
                <a:effectLst>
                  <a:outerShdw blurRad="38100" dist="38100" dir="2700000" algn="tl">
                    <a:srgbClr val="C0C0C0"/>
                  </a:outerShdw>
                </a:effectLst>
                <a:latin typeface="Tahoma" pitchFamily="34" charset="0"/>
                <a:cs typeface="Tahoma" pitchFamily="34" charset="0"/>
              </a:rPr>
              <a:t>ПАМ</a:t>
            </a:r>
            <a:r>
              <a:rPr lang="en-US" sz="4400">
                <a:solidFill>
                  <a:srgbClr val="286E28"/>
                </a:solidFill>
                <a:effectLst>
                  <a:outerShdw blurRad="38100" dist="38100" dir="2700000" algn="tl">
                    <a:srgbClr val="C0C0C0"/>
                  </a:outerShdw>
                </a:effectLst>
                <a:latin typeface="Tahoma" pitchFamily="34" charset="0"/>
                <a:cs typeface="Tahoma" pitchFamily="34" charset="0"/>
              </a:rPr>
              <a:t>’</a:t>
            </a:r>
            <a:r>
              <a:rPr lang="uk-UA" sz="4400">
                <a:solidFill>
                  <a:srgbClr val="286E28"/>
                </a:solidFill>
                <a:effectLst>
                  <a:outerShdw blurRad="38100" dist="38100" dir="2700000" algn="tl">
                    <a:srgbClr val="C0C0C0"/>
                  </a:outerShdw>
                </a:effectLst>
                <a:latin typeface="Tahoma" pitchFamily="34" charset="0"/>
                <a:cs typeface="Tahoma" pitchFamily="34" charset="0"/>
              </a:rPr>
              <a:t>ЯТАЙТЕ!</a:t>
            </a:r>
          </a:p>
          <a:p>
            <a:pPr algn="just">
              <a:defRPr/>
            </a:pPr>
            <a:r>
              <a:rPr lang="uk-UA" sz="3200">
                <a:solidFill>
                  <a:srgbClr val="000000"/>
                </a:solidFill>
                <a:latin typeface="Tahoma" pitchFamily="34" charset="0"/>
                <a:cs typeface="Tahoma" pitchFamily="34" charset="0"/>
              </a:rPr>
              <a:t>  </a:t>
            </a:r>
            <a:r>
              <a:rPr lang="uk-UA" sz="3200">
                <a:solidFill>
                  <a:srgbClr val="000000"/>
                </a:solidFill>
                <a:effectLst>
                  <a:outerShdw blurRad="38100" dist="38100" dir="2700000" algn="tl">
                    <a:srgbClr val="C0C0C0"/>
                  </a:outerShdw>
                </a:effectLst>
                <a:latin typeface="Tahoma" pitchFamily="34" charset="0"/>
                <a:cs typeface="Tahoma" pitchFamily="34" charset="0"/>
              </a:rPr>
              <a:t>«Спробуйте бути хоч трохи добрішими – і ви побачите, що будете не в змозі зробити поганий вчинок»</a:t>
            </a:r>
          </a:p>
          <a:p>
            <a:pPr>
              <a:defRPr/>
            </a:pPr>
            <a:r>
              <a:rPr lang="uk-UA" sz="3200">
                <a:solidFill>
                  <a:srgbClr val="000000"/>
                </a:solidFill>
                <a:latin typeface="Tahoma" pitchFamily="34" charset="0"/>
                <a:cs typeface="Tahoma" pitchFamily="34" charset="0"/>
              </a:rPr>
              <a:t>						   </a:t>
            </a:r>
            <a:r>
              <a:rPr lang="uk-UA" sz="3200" b="0">
                <a:solidFill>
                  <a:srgbClr val="000000"/>
                </a:solidFill>
                <a:latin typeface="Tahoma" pitchFamily="34" charset="0"/>
                <a:cs typeface="Tahoma" pitchFamily="34" charset="0"/>
              </a:rPr>
              <a:t>Конфуцій </a:t>
            </a:r>
          </a:p>
        </p:txBody>
      </p:sp>
      <p:pic>
        <p:nvPicPr>
          <p:cNvPr id="40974" name="Рисунок 2"/>
          <p:cNvPicPr>
            <a:picLocks noChangeAspect="1"/>
          </p:cNvPicPr>
          <p:nvPr/>
        </p:nvPicPr>
        <p:blipFill>
          <a:blip r:embed="rId3"/>
          <a:srcRect/>
          <a:stretch>
            <a:fillRect/>
          </a:stretch>
        </p:blipFill>
        <p:spPr bwMode="auto">
          <a:xfrm>
            <a:off x="827088" y="4645025"/>
            <a:ext cx="3384550" cy="1949450"/>
          </a:xfrm>
          <a:prstGeom prst="rect">
            <a:avLst/>
          </a:prstGeom>
          <a:noFill/>
          <a:ln w="9525">
            <a:noFill/>
            <a:miter lim="800000"/>
            <a:headEnd/>
            <a:tailEnd/>
          </a:ln>
        </p:spPr>
      </p:pic>
    </p:spTree>
    <p:extLst>
      <p:ext uri="{BB962C8B-B14F-4D97-AF65-F5344CB8AC3E}">
        <p14:creationId xmlns:p14="http://schemas.microsoft.com/office/powerpoint/2010/main" val="359968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240171"/>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18437"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592858" y="1187450"/>
            <a:ext cx="8172909" cy="54099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239" fontAlgn="auto">
              <a:spcBef>
                <a:spcPts val="0"/>
              </a:spcBef>
              <a:spcAft>
                <a:spcPts val="0"/>
              </a:spcAft>
              <a:defRPr/>
            </a:pPr>
            <a:endParaRPr lang="uk-UA" sz="3200" dirty="0" smtClean="0">
              <a:ln>
                <a:solidFill>
                  <a:sysClr val="windowText" lastClr="000000"/>
                </a:solidFill>
              </a:ln>
              <a:solidFill>
                <a:schemeClr val="bg1">
                  <a:lumMod val="9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defTabSz="914239" fontAlgn="auto">
              <a:spcBef>
                <a:spcPts val="0"/>
              </a:spcBef>
              <a:spcAft>
                <a:spcPts val="0"/>
              </a:spcAft>
              <a:defRPr/>
            </a:pPr>
            <a:r>
              <a:rPr lang="uk-UA" sz="3200" dirty="0" smtClean="0">
                <a:ln>
                  <a:solidFill>
                    <a:sysClr val="windowText" lastClr="000000"/>
                  </a:solidFill>
                </a:ln>
                <a:solidFill>
                  <a:schemeClr val="bg1">
                    <a:lumMod val="9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ОЗНАКИ КІБЕРБУЛІНГУ</a:t>
            </a:r>
            <a:endParaRPr lang="en-US" sz="3200" dirty="0" smtClean="0">
              <a:ln>
                <a:solidFill>
                  <a:sysClr val="windowText" lastClr="000000"/>
                </a:solidFill>
              </a:ln>
              <a:solidFill>
                <a:schemeClr val="bg1">
                  <a:lumMod val="9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defTabSz="914239" fontAlgn="auto">
              <a:spcBef>
                <a:spcPts val="0"/>
              </a:spcBef>
              <a:spcAft>
                <a:spcPts val="0"/>
              </a:spcAft>
              <a:defRPr/>
            </a:pPr>
            <a:endParaRPr lang="uk-UA" dirty="0" smtClean="0">
              <a:ln>
                <a:solidFill>
                  <a:sysClr val="windowText" lastClr="000000"/>
                </a:solidFill>
              </a:ln>
              <a:solidFill>
                <a:schemeClr val="bg1">
                  <a:lumMod val="9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uk-UA" dirty="0" smtClean="0">
                <a:solidFill>
                  <a:schemeClr val="tx1"/>
                </a:solidFill>
                <a:latin typeface="Tahoma" panose="020B0604030504040204" pitchFamily="34" charset="0"/>
                <a:ea typeface="Tahoma" panose="020B0604030504040204" pitchFamily="34" charset="0"/>
                <a:cs typeface="Tahoma" panose="020B0604030504040204" pitchFamily="34" charset="0"/>
              </a:rPr>
              <a:t>обов'язково активні дії </a:t>
            </a:r>
          </a:p>
          <a:p>
            <a:pPr lvl="0"/>
            <a:endParaRPr lang="uk-UA"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uk-UA" dirty="0">
                <a:solidFill>
                  <a:schemeClr val="tx1"/>
                </a:solidFill>
                <a:latin typeface="Tahoma" panose="020B0604030504040204" pitchFamily="34" charset="0"/>
                <a:ea typeface="Tahoma" panose="020B0604030504040204" pitchFamily="34" charset="0"/>
                <a:cs typeface="Tahoma" panose="020B0604030504040204" pitchFamily="34" charset="0"/>
              </a:rPr>
              <a:t>м</a:t>
            </a:r>
            <a:r>
              <a:rPr lang="uk-UA" dirty="0" smtClean="0">
                <a:solidFill>
                  <a:schemeClr val="tx1"/>
                </a:solidFill>
                <a:latin typeface="Tahoma" panose="020B0604030504040204" pitchFamily="34" charset="0"/>
                <a:ea typeface="Tahoma" panose="020B0604030504040204" pitchFamily="34" charset="0"/>
                <a:cs typeface="Tahoma" panose="020B0604030504040204" pitchFamily="34" charset="0"/>
              </a:rPr>
              <a:t>оже бути персоніфікованим та анонімним (коли жертва не знає, хто є кривдником)</a:t>
            </a:r>
          </a:p>
          <a:p>
            <a:pPr marL="285750" lvl="0" indent="-285750">
              <a:buFont typeface="Wingdings" panose="05000000000000000000" pitchFamily="2" charset="2"/>
              <a:buChar char="ü"/>
            </a:pPr>
            <a:endPar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здійснюється</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з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використанням</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електронних</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технологій</a:t>
            </a:r>
            <a:endPar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endPar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uk-UA" dirty="0">
                <a:solidFill>
                  <a:schemeClr val="tx1"/>
                </a:solidFill>
                <a:latin typeface="Tahoma" panose="020B0604030504040204" pitchFamily="34" charset="0"/>
                <a:ea typeface="Tahoma" panose="020B0604030504040204" pitchFamily="34" charset="0"/>
                <a:cs typeface="Tahoma" panose="020B0604030504040204" pitchFamily="34" charset="0"/>
              </a:rPr>
              <a:t>ш</a:t>
            </a:r>
            <a:r>
              <a:rPr lang="uk-UA" dirty="0" smtClean="0">
                <a:solidFill>
                  <a:schemeClr val="tx1"/>
                </a:solidFill>
                <a:latin typeface="Tahoma" panose="020B0604030504040204" pitchFamily="34" charset="0"/>
                <a:ea typeface="Tahoma" panose="020B0604030504040204" pitchFamily="34" charset="0"/>
                <a:cs typeface="Tahoma" panose="020B0604030504040204" pitchFamily="34" charset="0"/>
              </a:rPr>
              <a:t>видко розповсюджується у віртуальному світі, від нього неможливо сховатися (на відміну від реального булінгу) </a:t>
            </a:r>
          </a:p>
          <a:p>
            <a:pPr lvl="0"/>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uk-UA" dirty="0">
                <a:solidFill>
                  <a:schemeClr val="tx1"/>
                </a:solidFill>
                <a:latin typeface="Tahoma" panose="020B0604030504040204" pitchFamily="34" charset="0"/>
                <a:ea typeface="Tahoma" panose="020B0604030504040204" pitchFamily="34" charset="0"/>
                <a:cs typeface="Tahoma" panose="020B0604030504040204" pitchFamily="34" charset="0"/>
              </a:rPr>
              <a:t>с</a:t>
            </a:r>
            <a:r>
              <a:rPr lang="uk-UA" dirty="0" smtClean="0">
                <a:solidFill>
                  <a:schemeClr val="tx1"/>
                </a:solidFill>
                <a:latin typeface="Tahoma" panose="020B0604030504040204" pitchFamily="34" charset="0"/>
                <a:ea typeface="Tahoma" panose="020B0604030504040204" pitchFamily="34" charset="0"/>
                <a:cs typeface="Tahoma" panose="020B0604030504040204" pitchFamily="34" charset="0"/>
              </a:rPr>
              <a:t>прямований на завдання психологічної шкоди людині</a:t>
            </a:r>
          </a:p>
          <a:p>
            <a:pPr lvl="0"/>
            <a:endParaRPr lang="uk-UA"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uk-UA" dirty="0">
                <a:solidFill>
                  <a:schemeClr val="tx1"/>
                </a:solidFill>
                <a:latin typeface="Tahoma" panose="020B0604030504040204" pitchFamily="34" charset="0"/>
                <a:ea typeface="Tahoma" panose="020B0604030504040204" pitchFamily="34" charset="0"/>
                <a:cs typeface="Tahoma" panose="020B0604030504040204" pitchFamily="34" charset="0"/>
              </a:rPr>
              <a:t>м</a:t>
            </a:r>
            <a:r>
              <a:rPr lang="uk-UA" dirty="0" smtClean="0">
                <a:solidFill>
                  <a:schemeClr val="tx1"/>
                </a:solidFill>
                <a:latin typeface="Tahoma" panose="020B0604030504040204" pitchFamily="34" charset="0"/>
                <a:ea typeface="Tahoma" panose="020B0604030504040204" pitchFamily="34" charset="0"/>
                <a:cs typeface="Tahoma" panose="020B0604030504040204" pitchFamily="34" charset="0"/>
              </a:rPr>
              <a:t>оже включати в себе деякі види фізичних знущань, наприклад, бійки і цькування, з метою подальшого поширення відео та фото в мережу Інтернет</a:t>
            </a:r>
          </a:p>
          <a:p>
            <a:pPr marL="285750" lvl="0" indent="-285750">
              <a:buFont typeface="Wingdings" panose="05000000000000000000" pitchFamily="2" charset="2"/>
              <a:buChar char="ü"/>
            </a:pPr>
            <a:endParaRPr lang="uk-UA"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endParaRPr lang="uk-UA"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240171"/>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18437"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592858" y="1187450"/>
            <a:ext cx="8172909" cy="54099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239" fontAlgn="auto">
              <a:spcBef>
                <a:spcPts val="0"/>
              </a:spcBef>
              <a:spcAft>
                <a:spcPts val="0"/>
              </a:spcAft>
              <a:defRPr/>
            </a:pPr>
            <a:r>
              <a:rPr lang="uk-UA" sz="3200" dirty="0">
                <a:ln>
                  <a:solidFill>
                    <a:sysClr val="windowText" lastClr="000000"/>
                  </a:solidFill>
                </a:ln>
                <a:solidFill>
                  <a:schemeClr val="bg1">
                    <a:lumMod val="9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ФОРМИ ПРОЯВУ </a:t>
            </a:r>
            <a:r>
              <a:rPr lang="uk-UA" sz="3200" dirty="0" smtClean="0">
                <a:ln>
                  <a:solidFill>
                    <a:sysClr val="windowText" lastClr="000000"/>
                  </a:solidFill>
                </a:ln>
                <a:solidFill>
                  <a:schemeClr val="bg1">
                    <a:lumMod val="9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КІБЕРБУЛІНГУ</a:t>
            </a:r>
            <a:endParaRPr lang="en-US" sz="3200" dirty="0" smtClean="0">
              <a:ln>
                <a:solidFill>
                  <a:sysClr val="windowText" lastClr="000000"/>
                </a:solidFill>
              </a:ln>
              <a:solidFill>
                <a:schemeClr val="bg1">
                  <a:lumMod val="9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defTabSz="914239" fontAlgn="auto">
              <a:spcBef>
                <a:spcPts val="0"/>
              </a:spcBef>
              <a:spcAft>
                <a:spcPts val="0"/>
              </a:spcAft>
              <a:defRPr/>
            </a:pPr>
            <a:endParaRPr lang="uk-UA" dirty="0" smtClean="0">
              <a:ln>
                <a:solidFill>
                  <a:sysClr val="windowText" lastClr="000000"/>
                </a:solidFill>
              </a:ln>
              <a:solidFill>
                <a:schemeClr val="bg1">
                  <a:lumMod val="9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defTabSz="914239" fontAlgn="auto">
              <a:spcBef>
                <a:spcPts val="0"/>
              </a:spcBef>
              <a:spcAft>
                <a:spcPts val="0"/>
              </a:spcAft>
              <a:defRPr/>
            </a:pPr>
            <a:endParaRPr lang="uk-UA" dirty="0" smtClean="0">
              <a:ln>
                <a:solidFill>
                  <a:sysClr val="windowText" lastClr="000000"/>
                </a:solidFill>
              </a:ln>
              <a:solidFill>
                <a:schemeClr val="bg1">
                  <a:lumMod val="9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відправка</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погрозливих</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та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образливого</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змісту</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текстових</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повідомлень</a:t>
            </a:r>
            <a:endParaRPr lang="ru-RU"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розповсюдження</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(спам)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відео</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та фото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порнографічного</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характеру</a:t>
            </a:r>
            <a:endParaRPr lang="ru-RU"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троллінг</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надсилання</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погрозливих</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грубих</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повідомлень</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у соціальних мережах, чатах чи онлайн-</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іграх</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ru-RU"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демонстративне</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видалення</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дітей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зі</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спільнот</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у соцмережах, з </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онлайн-</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ігор</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c</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творення</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груп</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ненависті</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до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конкретної</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дитини</a:t>
            </a:r>
            <a:endParaRPr lang="ru-RU"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730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240171"/>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18437"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592858" y="1700808"/>
            <a:ext cx="8172909" cy="48965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285750" lvl="0" indent="-285750">
              <a:buFont typeface="Wingdings" panose="05000000000000000000" pitchFamily="2" charset="2"/>
              <a:buChar char="ü"/>
            </a:pPr>
            <a:endPar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ru-RU" dirty="0">
                <a:solidFill>
                  <a:prstClr val="black"/>
                </a:solidFill>
                <a:latin typeface="Tahoma" panose="020B0604030504040204" pitchFamily="34" charset="0"/>
                <a:ea typeface="Tahoma" panose="020B0604030504040204" pitchFamily="34" charset="0"/>
                <a:cs typeface="Tahoma" panose="020B0604030504040204" pitchFamily="34" charset="0"/>
              </a:rPr>
              <a:t>пропозиція проголосувати за чи проти когось в образливому опитуванні</a:t>
            </a:r>
          </a:p>
          <a:p>
            <a:pPr lvl="0"/>
            <a:endParaRPr lang="ru-RU"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провокування підлітків до самогубства чи понівечення себе (групи смерті типу “Синій кит”)</a:t>
            </a:r>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endPar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створення підробних (фейкових) сторінок у соцмережах, викрадення даних для формування онлайн-клону</a:t>
            </a:r>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endPar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надсилання</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фотографій</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із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відвертим</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зображенням</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(як правило,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дорослі</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надсилають</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дітям</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endPar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пропозиції</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до дітей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надсилати</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їх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особисті</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фотографії</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відвертого</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характеру та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заклик</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до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сексуальних</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розмов</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чи переписок за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допомогою</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месенджерів</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uk-UA" dirty="0" smtClean="0">
                <a:solidFill>
                  <a:schemeClr val="tx1"/>
                </a:solidFill>
                <a:latin typeface="Tahoma" panose="020B0604030504040204" pitchFamily="34" charset="0"/>
                <a:ea typeface="Tahoma" panose="020B0604030504040204" pitchFamily="34" charset="0"/>
                <a:cs typeface="Tahoma" panose="020B0604030504040204" pitchFamily="34" charset="0"/>
              </a:rPr>
              <a:t>тощо</a:t>
            </a:r>
            <a:endPar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defTabSz="914239" fontAlgn="auto">
              <a:spcBef>
                <a:spcPts val="0"/>
              </a:spcBef>
              <a:spcAft>
                <a:spcPts val="0"/>
              </a:spcAft>
              <a:defRPr/>
            </a:pPr>
            <a:endParaRPr lang="uk-UA" sz="3200" dirty="0">
              <a:ln>
                <a:solidFill>
                  <a:sysClr val="windowText" lastClr="000000"/>
                </a:solid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393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240171"/>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19461"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592858" y="1700808"/>
            <a:ext cx="8172909" cy="48965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239" fontAlgn="auto">
              <a:spcBef>
                <a:spcPts val="0"/>
              </a:spcBef>
              <a:spcAft>
                <a:spcPts val="0"/>
              </a:spcAft>
              <a:defRPr/>
            </a:pPr>
            <a:r>
              <a:rPr lang="uk-UA" sz="3200" dirty="0">
                <a:ln>
                  <a:solidFill>
                    <a:sysClr val="windowText" lastClr="000000"/>
                  </a:solidFill>
                </a:ln>
                <a:solidFill>
                  <a:schemeClr val="bg1">
                    <a:lumMod val="9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ОСНОВНІ ПРИЧИНИ </a:t>
            </a:r>
            <a:r>
              <a:rPr lang="uk-UA" sz="3200" dirty="0" smtClean="0">
                <a:ln>
                  <a:solidFill>
                    <a:sysClr val="windowText" lastClr="000000"/>
                  </a:solidFill>
                </a:ln>
                <a:solidFill>
                  <a:schemeClr val="bg1">
                    <a:lumMod val="9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БУЛІНГУ</a:t>
            </a:r>
          </a:p>
          <a:p>
            <a:pPr defTabSz="914239" fontAlgn="auto">
              <a:spcBef>
                <a:spcPts val="0"/>
              </a:spcBef>
              <a:spcAft>
                <a:spcPts val="0"/>
              </a:spcAft>
              <a:defRPr/>
            </a:pPr>
            <a:endParaRPr lang="uk-UA" b="0" dirty="0" smtClean="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defTabSz="914239" fontAlgn="auto">
              <a:spcBef>
                <a:spcPts val="0"/>
              </a:spcBef>
              <a:spcAft>
                <a:spcPts val="0"/>
              </a:spcAft>
              <a:buFont typeface="Wingdings" panose="05000000000000000000" pitchFamily="2" charset="2"/>
              <a:buChar char="§"/>
              <a:defRPr/>
            </a:pPr>
            <a:r>
              <a:rPr lang="uk-UA" b="0" dirty="0" smtClean="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rPr>
              <a:t>помилкове </a:t>
            </a:r>
            <a:r>
              <a:rPr lang="uk-UA"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rPr>
              <a:t>уявлення про те, що агресивна поведінка </a:t>
            </a:r>
            <a:r>
              <a:rPr lang="uk-UA" b="0" dirty="0" smtClean="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rPr>
              <a:t>допустима</a:t>
            </a:r>
          </a:p>
          <a:p>
            <a:pPr defTabSz="914239" fontAlgn="auto">
              <a:spcBef>
                <a:spcPts val="0"/>
              </a:spcBef>
              <a:spcAft>
                <a:spcPts val="0"/>
              </a:spcAft>
              <a:defRPr/>
            </a:pPr>
            <a:endParaRPr lang="uk-UA"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defTabSz="914239" fontAlgn="auto">
              <a:spcBef>
                <a:spcPts val="0"/>
              </a:spcBef>
              <a:spcAft>
                <a:spcPts val="0"/>
              </a:spcAft>
              <a:buFont typeface="Wingdings" panose="05000000000000000000" pitchFamily="2" charset="2"/>
              <a:buChar char="§"/>
              <a:defRPr/>
            </a:pPr>
            <a:r>
              <a:rPr lang="uk-UA"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rPr>
              <a:t>бажання завоювати авторитет в очах друзів та однолітків, </a:t>
            </a:r>
            <a:r>
              <a:rPr lang="uk-UA" b="0" dirty="0" smtClean="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rPr>
              <a:t>стати</a:t>
            </a:r>
          </a:p>
          <a:p>
            <a:pPr defTabSz="914239" fontAlgn="auto">
              <a:spcBef>
                <a:spcPts val="0"/>
              </a:spcBef>
              <a:spcAft>
                <a:spcPts val="0"/>
              </a:spcAft>
              <a:defRPr/>
            </a:pPr>
            <a:r>
              <a:rPr lang="uk-UA" b="0" dirty="0" smtClean="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rPr>
              <a:t> </a:t>
            </a:r>
            <a:r>
              <a:rPr lang="uk-UA"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rPr>
              <a:t>«популярним</a:t>
            </a:r>
            <a:r>
              <a:rPr lang="uk-UA" b="0" dirty="0" smtClean="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rPr>
              <a:t>»</a:t>
            </a:r>
          </a:p>
          <a:p>
            <a:pPr defTabSz="914239" fontAlgn="auto">
              <a:spcBef>
                <a:spcPts val="0"/>
              </a:spcBef>
              <a:spcAft>
                <a:spcPts val="0"/>
              </a:spcAft>
              <a:defRPr/>
            </a:pPr>
            <a:endParaRPr lang="uk-UA"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defTabSz="914239" fontAlgn="auto">
              <a:spcBef>
                <a:spcPts val="0"/>
              </a:spcBef>
              <a:spcAft>
                <a:spcPts val="0"/>
              </a:spcAft>
              <a:buFont typeface="Wingdings" panose="05000000000000000000" pitchFamily="2" charset="2"/>
              <a:buChar char="§"/>
              <a:defRPr/>
            </a:pPr>
            <a:r>
              <a:rPr lang="uk-UA"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rPr>
              <a:t>бажання привернути увагу дорослих </a:t>
            </a:r>
            <a:endParaRPr lang="uk-UA" b="0" dirty="0" smtClean="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defTabSz="914239" fontAlgn="auto">
              <a:spcBef>
                <a:spcPts val="0"/>
              </a:spcBef>
              <a:spcAft>
                <a:spcPts val="0"/>
              </a:spcAft>
              <a:defRPr/>
            </a:pPr>
            <a:endParaRPr lang="uk-UA"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defTabSz="914239" fontAlgn="auto">
              <a:spcBef>
                <a:spcPts val="0"/>
              </a:spcBef>
              <a:spcAft>
                <a:spcPts val="0"/>
              </a:spcAft>
              <a:buFont typeface="Wingdings" panose="05000000000000000000" pitchFamily="2" charset="2"/>
              <a:buChar char="§"/>
              <a:defRPr/>
            </a:pPr>
            <a:r>
              <a:rPr lang="uk-UA"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rPr>
              <a:t>компенсація за особистісні </a:t>
            </a:r>
            <a:r>
              <a:rPr lang="uk-UA" b="0" dirty="0" smtClean="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rPr>
              <a:t>невдачі</a:t>
            </a:r>
          </a:p>
          <a:p>
            <a:pPr defTabSz="914239" fontAlgn="auto">
              <a:spcBef>
                <a:spcPts val="0"/>
              </a:spcBef>
              <a:spcAft>
                <a:spcPts val="0"/>
              </a:spcAft>
              <a:defRPr/>
            </a:pPr>
            <a:endParaRPr lang="uk-UA"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defTabSz="914239" fontAlgn="auto">
              <a:spcBef>
                <a:spcPts val="0"/>
              </a:spcBef>
              <a:spcAft>
                <a:spcPts val="0"/>
              </a:spcAft>
              <a:buFont typeface="Wingdings" panose="05000000000000000000" pitchFamily="2" charset="2"/>
              <a:buChar char="§"/>
              <a:defRPr/>
            </a:pPr>
            <a:r>
              <a:rPr lang="uk-UA"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rPr>
              <a:t>н</a:t>
            </a:r>
            <a:r>
              <a:rPr lang="uk-UA" b="0" dirty="0" smtClean="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rPr>
              <a:t>удьга</a:t>
            </a:r>
          </a:p>
          <a:p>
            <a:pPr defTabSz="914239" fontAlgn="auto">
              <a:spcBef>
                <a:spcPts val="0"/>
              </a:spcBef>
              <a:spcAft>
                <a:spcPts val="0"/>
              </a:spcAft>
              <a:defRPr/>
            </a:pPr>
            <a:endParaRPr lang="uk-UA"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defTabSz="914239" fontAlgn="auto">
              <a:spcBef>
                <a:spcPts val="0"/>
              </a:spcBef>
              <a:spcAft>
                <a:spcPts val="0"/>
              </a:spcAft>
              <a:buFont typeface="Wingdings" panose="05000000000000000000" pitchFamily="2" charset="2"/>
              <a:buChar char="§"/>
              <a:defRPr/>
            </a:pPr>
            <a:r>
              <a:rPr lang="uk-UA"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rPr>
              <a:t>заздрість, злість, жорстокість, </a:t>
            </a:r>
            <a:r>
              <a:rPr lang="uk-UA" b="0" dirty="0" smtClean="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rPr>
              <a:t>підлість</a:t>
            </a:r>
          </a:p>
          <a:p>
            <a:pPr defTabSz="914239" fontAlgn="auto">
              <a:spcBef>
                <a:spcPts val="0"/>
              </a:spcBef>
              <a:spcAft>
                <a:spcPts val="0"/>
              </a:spcAft>
              <a:defRPr/>
            </a:pPr>
            <a:endParaRPr lang="uk-UA"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defTabSz="914239" fontAlgn="auto">
              <a:spcBef>
                <a:spcPts val="0"/>
              </a:spcBef>
              <a:spcAft>
                <a:spcPts val="0"/>
              </a:spcAft>
              <a:buFont typeface="Wingdings" panose="05000000000000000000" pitchFamily="2" charset="2"/>
              <a:buChar char="§"/>
              <a:defRPr/>
            </a:pPr>
            <a:r>
              <a:rPr lang="uk-UA"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rPr>
              <a:t>тиск та жорстоке поводження батьків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240171"/>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23557"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592858" y="1700808"/>
            <a:ext cx="8172909" cy="4896544"/>
          </a:xfrm>
          <a:prstGeom prst="rect">
            <a:avLst/>
          </a:prstGeom>
          <a:ln>
            <a:solidFill>
              <a:srgbClr val="286E28"/>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239" fontAlgn="auto">
              <a:spcBef>
                <a:spcPts val="0"/>
              </a:spcBef>
              <a:spcAft>
                <a:spcPts val="0"/>
              </a:spcAft>
              <a:defRPr/>
            </a:pPr>
            <a:r>
              <a:rPr lang="uk-UA" sz="3600" dirty="0">
                <a:ln>
                  <a:solidFill>
                    <a:sysClr val="windowText" lastClr="000000"/>
                  </a:solidFill>
                </a:ln>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ВИДИ </a:t>
            </a:r>
            <a:r>
              <a:rPr lang="uk-UA" sz="3600" dirty="0" smtClean="0">
                <a:ln>
                  <a:solidFill>
                    <a:sysClr val="windowText" lastClr="000000"/>
                  </a:solidFill>
                </a:ln>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КІБЕРБУЛІНГУ</a:t>
            </a:r>
            <a:endParaRPr lang="uk-UA" sz="3600" dirty="0">
              <a:ln>
                <a:solidFill>
                  <a:sysClr val="windowText" lastClr="000000"/>
                </a:solidFill>
              </a:ln>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defTabSz="914239" fontAlgn="auto">
              <a:spcBef>
                <a:spcPts val="0"/>
              </a:spcBef>
              <a:spcAft>
                <a:spcPts val="0"/>
              </a:spcAft>
              <a:defRPr/>
            </a:pPr>
            <a:endParaRPr lang="uk-UA" sz="2400"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defTabSz="914239" fontAlgn="auto">
              <a:spcBef>
                <a:spcPts val="0"/>
              </a:spcBef>
              <a:spcAft>
                <a:spcPts val="0"/>
              </a:spcAft>
              <a:defRPr/>
            </a:pPr>
            <a:endParaRPr lang="uk-UA" sz="2400"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defTabSz="914239" fontAlgn="auto">
              <a:spcBef>
                <a:spcPts val="0"/>
              </a:spcBef>
              <a:spcAft>
                <a:spcPts val="0"/>
              </a:spcAft>
              <a:defRPr/>
            </a:pPr>
            <a:endParaRPr lang="uk-UA" sz="2400"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defTabSz="914239" fontAlgn="auto">
              <a:spcBef>
                <a:spcPts val="0"/>
              </a:spcBef>
              <a:spcAft>
                <a:spcPts val="0"/>
              </a:spcAft>
              <a:defRPr/>
            </a:pPr>
            <a:endParaRPr lang="uk-UA" sz="2400"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defTabSz="914239" fontAlgn="auto">
              <a:spcBef>
                <a:spcPts val="0"/>
              </a:spcBef>
              <a:spcAft>
                <a:spcPts val="0"/>
              </a:spcAft>
              <a:defRPr/>
            </a:pPr>
            <a:endParaRPr lang="uk-UA" sz="2400"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defTabSz="914239" fontAlgn="auto">
              <a:spcBef>
                <a:spcPts val="0"/>
              </a:spcBef>
              <a:spcAft>
                <a:spcPts val="0"/>
              </a:spcAft>
              <a:defRPr/>
            </a:pPr>
            <a:endParaRPr lang="uk-UA" sz="2400"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defTabSz="914239" fontAlgn="auto">
              <a:spcBef>
                <a:spcPts val="0"/>
              </a:spcBef>
              <a:spcAft>
                <a:spcPts val="0"/>
              </a:spcAft>
              <a:defRPr/>
            </a:pPr>
            <a:endParaRPr lang="uk-UA" sz="2400"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defTabSz="914239" fontAlgn="auto">
              <a:spcBef>
                <a:spcPts val="0"/>
              </a:spcBef>
              <a:spcAft>
                <a:spcPts val="0"/>
              </a:spcAft>
              <a:defRPr/>
            </a:pPr>
            <a:endParaRPr lang="uk-UA" sz="2400"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defTabSz="914239" fontAlgn="auto">
              <a:spcBef>
                <a:spcPts val="0"/>
              </a:spcBef>
              <a:spcAft>
                <a:spcPts val="0"/>
              </a:spcAft>
              <a:defRPr/>
            </a:pPr>
            <a:endParaRPr lang="uk-UA" sz="2400"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defTabSz="914239" fontAlgn="auto">
              <a:spcBef>
                <a:spcPts val="0"/>
              </a:spcBef>
              <a:spcAft>
                <a:spcPts val="0"/>
              </a:spcAft>
              <a:defRPr/>
            </a:pPr>
            <a:endParaRPr lang="uk-UA" sz="2400"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defTabSz="914239" fontAlgn="auto">
              <a:spcBef>
                <a:spcPts val="0"/>
              </a:spcBef>
              <a:spcAft>
                <a:spcPts val="0"/>
              </a:spcAft>
              <a:defRPr/>
            </a:pPr>
            <a:endParaRPr lang="uk-UA" sz="2400" b="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Скругленный прямоугольник 2"/>
          <p:cNvSpPr/>
          <p:nvPr/>
        </p:nvSpPr>
        <p:spPr>
          <a:xfrm>
            <a:off x="1343025" y="2708918"/>
            <a:ext cx="3156967" cy="668015"/>
          </a:xfrm>
          <a:prstGeom prst="roundRect">
            <a:avLst/>
          </a:prstGeom>
          <a:solidFill>
            <a:srgbClr val="286E28"/>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uk-UA" sz="2200" b="0" dirty="0" smtClean="0">
                <a:solidFill>
                  <a:srgbClr val="F2F2F2"/>
                </a:solidFill>
                <a:latin typeface="Tahoma" pitchFamily="34" charset="0"/>
                <a:cs typeface="Tahoma" pitchFamily="34" charset="0"/>
              </a:rPr>
              <a:t>образа (флеймінг, тролінг)</a:t>
            </a:r>
            <a:endParaRPr lang="ru-RU" sz="2200" b="0" dirty="0">
              <a:solidFill>
                <a:srgbClr val="F2F2F2"/>
              </a:solidFill>
              <a:latin typeface="Tahoma" pitchFamily="34" charset="0"/>
              <a:cs typeface="Tahoma" pitchFamily="34" charset="0"/>
            </a:endParaRPr>
          </a:p>
        </p:txBody>
      </p:sp>
      <p:sp>
        <p:nvSpPr>
          <p:cNvPr id="9" name="Скругленный прямоугольник 8"/>
          <p:cNvSpPr/>
          <p:nvPr/>
        </p:nvSpPr>
        <p:spPr>
          <a:xfrm>
            <a:off x="5352994" y="2708918"/>
            <a:ext cx="3296941" cy="668015"/>
          </a:xfrm>
          <a:prstGeom prst="roundRect">
            <a:avLst/>
          </a:prstGeom>
          <a:solidFill>
            <a:srgbClr val="286E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200" b="0" dirty="0" smtClean="0">
                <a:solidFill>
                  <a:srgbClr val="FFFFFF"/>
                </a:solidFill>
                <a:latin typeface="Tahoma" pitchFamily="34" charset="0"/>
                <a:cs typeface="Tahoma" pitchFamily="34" charset="0"/>
              </a:rPr>
              <a:t>ошуканство</a:t>
            </a:r>
            <a:endParaRPr lang="ru-RU" sz="2200" b="0" dirty="0">
              <a:solidFill>
                <a:srgbClr val="FFFFFF"/>
              </a:solidFill>
              <a:latin typeface="Tahoma" pitchFamily="34" charset="0"/>
              <a:cs typeface="Tahoma" pitchFamily="34" charset="0"/>
            </a:endParaRPr>
          </a:p>
        </p:txBody>
      </p:sp>
      <p:sp>
        <p:nvSpPr>
          <p:cNvPr id="13" name="Скругленный прямоугольник 12"/>
          <p:cNvSpPr/>
          <p:nvPr/>
        </p:nvSpPr>
        <p:spPr>
          <a:xfrm>
            <a:off x="5351543" y="3567002"/>
            <a:ext cx="3299842" cy="728370"/>
          </a:xfrm>
          <a:prstGeom prst="roundRect">
            <a:avLst/>
          </a:prstGeom>
          <a:solidFill>
            <a:srgbClr val="286E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200" b="0" dirty="0">
                <a:solidFill>
                  <a:srgbClr val="FFFFFF"/>
                </a:solidFill>
                <a:latin typeface="Tahoma" pitchFamily="34" charset="0"/>
                <a:cs typeface="Tahoma" pitchFamily="34" charset="0"/>
              </a:rPr>
              <a:t>в</a:t>
            </a:r>
            <a:r>
              <a:rPr lang="uk-UA" sz="2200" b="0" dirty="0" smtClean="0">
                <a:solidFill>
                  <a:srgbClr val="FFFFFF"/>
                </a:solidFill>
                <a:latin typeface="Tahoma" pitchFamily="34" charset="0"/>
                <a:cs typeface="Tahoma" pitchFamily="34" charset="0"/>
              </a:rPr>
              <a:t>ідчуження (ізоляція)</a:t>
            </a:r>
            <a:endParaRPr lang="ru-RU" sz="2200" b="0" dirty="0">
              <a:solidFill>
                <a:srgbClr val="FFFFFF"/>
              </a:solidFill>
              <a:latin typeface="Tahoma" pitchFamily="34" charset="0"/>
              <a:cs typeface="Tahoma" pitchFamily="34" charset="0"/>
            </a:endParaRPr>
          </a:p>
        </p:txBody>
      </p:sp>
      <p:sp>
        <p:nvSpPr>
          <p:cNvPr id="14" name="Скругленный прямоугольник 13"/>
          <p:cNvSpPr/>
          <p:nvPr/>
        </p:nvSpPr>
        <p:spPr>
          <a:xfrm>
            <a:off x="5351543" y="4504887"/>
            <a:ext cx="3293719" cy="739843"/>
          </a:xfrm>
          <a:prstGeom prst="roundRect">
            <a:avLst/>
          </a:prstGeom>
          <a:solidFill>
            <a:srgbClr val="286E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200" b="0" dirty="0" smtClean="0">
                <a:solidFill>
                  <a:srgbClr val="FFFFFF"/>
                </a:solidFill>
                <a:latin typeface="Tahoma" pitchFamily="34" charset="0"/>
                <a:cs typeface="Tahoma" pitchFamily="34" charset="0"/>
              </a:rPr>
              <a:t>кіберпереслідування</a:t>
            </a:r>
            <a:endParaRPr lang="ru-RU" sz="2200" b="0" dirty="0">
              <a:solidFill>
                <a:srgbClr val="FFFFFF"/>
              </a:solidFill>
              <a:latin typeface="Tahoma" pitchFamily="34" charset="0"/>
              <a:cs typeface="Tahoma" pitchFamily="34" charset="0"/>
            </a:endParaRPr>
          </a:p>
        </p:txBody>
      </p:sp>
      <p:sp>
        <p:nvSpPr>
          <p:cNvPr id="15" name="Скругленный прямоугольник 14"/>
          <p:cNvSpPr/>
          <p:nvPr/>
        </p:nvSpPr>
        <p:spPr>
          <a:xfrm>
            <a:off x="5340759" y="5434149"/>
            <a:ext cx="3293719" cy="727417"/>
          </a:xfrm>
          <a:prstGeom prst="roundRect">
            <a:avLst/>
          </a:prstGeom>
          <a:solidFill>
            <a:srgbClr val="286E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200" b="0" dirty="0">
                <a:solidFill>
                  <a:srgbClr val="FFFFFF"/>
                </a:solidFill>
                <a:latin typeface="Tahoma" pitchFamily="34" charset="0"/>
                <a:cs typeface="Tahoma" pitchFamily="34" charset="0"/>
              </a:rPr>
              <a:t>х</a:t>
            </a:r>
            <a:r>
              <a:rPr lang="uk-UA" sz="2200" b="0" dirty="0" smtClean="0">
                <a:solidFill>
                  <a:srgbClr val="FFFFFF"/>
                </a:solidFill>
                <a:latin typeface="Tahoma" pitchFamily="34" charset="0"/>
                <a:cs typeface="Tahoma" pitchFamily="34" charset="0"/>
              </a:rPr>
              <a:t>епі-слепінг</a:t>
            </a:r>
            <a:endParaRPr lang="ru-RU" sz="2200" b="0" dirty="0">
              <a:solidFill>
                <a:srgbClr val="FFFFFF"/>
              </a:solidFill>
              <a:latin typeface="Tahoma" pitchFamily="34" charset="0"/>
              <a:cs typeface="Tahoma" pitchFamily="34" charset="0"/>
            </a:endParaRPr>
          </a:p>
        </p:txBody>
      </p:sp>
      <p:cxnSp>
        <p:nvCxnSpPr>
          <p:cNvPr id="17" name="Прямая соединительная линия 16"/>
          <p:cNvCxnSpPr/>
          <p:nvPr/>
        </p:nvCxnSpPr>
        <p:spPr>
          <a:xfrm>
            <a:off x="4727662" y="2856609"/>
            <a:ext cx="13572" cy="2729856"/>
          </a:xfrm>
          <a:prstGeom prst="line">
            <a:avLst/>
          </a:prstGeom>
          <a:ln>
            <a:solidFill>
              <a:srgbClr val="286E28"/>
            </a:solidFill>
          </a:ln>
        </p:spPr>
        <p:style>
          <a:lnRef idx="1">
            <a:schemeClr val="accent1"/>
          </a:lnRef>
          <a:fillRef idx="0">
            <a:schemeClr val="accent1"/>
          </a:fillRef>
          <a:effectRef idx="0">
            <a:schemeClr val="accent1"/>
          </a:effectRef>
          <a:fontRef idx="minor">
            <a:schemeClr val="tx1"/>
          </a:fontRef>
        </p:style>
      </p:cxnSp>
      <p:sp>
        <p:nvSpPr>
          <p:cNvPr id="18" name="Стрелка вправо 17"/>
          <p:cNvSpPr/>
          <p:nvPr/>
        </p:nvSpPr>
        <p:spPr>
          <a:xfrm>
            <a:off x="4743621" y="2774950"/>
            <a:ext cx="603250" cy="504825"/>
          </a:xfrm>
          <a:prstGeom prst="rightArrow">
            <a:avLst/>
          </a:prstGeom>
          <a:solidFill>
            <a:srgbClr val="286E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ru-RU" b="0"/>
          </a:p>
        </p:txBody>
      </p:sp>
      <p:sp>
        <p:nvSpPr>
          <p:cNvPr id="20" name="Стрелка вправо 19"/>
          <p:cNvSpPr/>
          <p:nvPr/>
        </p:nvSpPr>
        <p:spPr>
          <a:xfrm>
            <a:off x="4756231" y="4626064"/>
            <a:ext cx="595312" cy="520700"/>
          </a:xfrm>
          <a:prstGeom prst="rightArrow">
            <a:avLst/>
          </a:prstGeom>
          <a:solidFill>
            <a:srgbClr val="286E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ru-RU" b="0"/>
          </a:p>
        </p:txBody>
      </p:sp>
      <p:sp>
        <p:nvSpPr>
          <p:cNvPr id="21" name="Стрелка вправо 20"/>
          <p:cNvSpPr/>
          <p:nvPr/>
        </p:nvSpPr>
        <p:spPr>
          <a:xfrm>
            <a:off x="4723370" y="5504103"/>
            <a:ext cx="581025" cy="504825"/>
          </a:xfrm>
          <a:prstGeom prst="rightArrow">
            <a:avLst/>
          </a:prstGeom>
          <a:solidFill>
            <a:srgbClr val="286E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ru-RU" b="0"/>
          </a:p>
        </p:txBody>
      </p:sp>
      <p:sp>
        <p:nvSpPr>
          <p:cNvPr id="28" name="Скругленный прямоугольник 27"/>
          <p:cNvSpPr/>
          <p:nvPr/>
        </p:nvSpPr>
        <p:spPr>
          <a:xfrm>
            <a:off x="1349376" y="5425411"/>
            <a:ext cx="3150615" cy="736155"/>
          </a:xfrm>
          <a:prstGeom prst="roundRect">
            <a:avLst/>
          </a:prstGeom>
          <a:solidFill>
            <a:srgbClr val="286E28"/>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uk-UA" sz="2200" b="0" dirty="0" smtClean="0">
                <a:solidFill>
                  <a:srgbClr val="F2F2F2"/>
                </a:solidFill>
                <a:latin typeface="Tahoma" pitchFamily="34" charset="0"/>
                <a:cs typeface="Tahoma" pitchFamily="34" charset="0"/>
              </a:rPr>
              <a:t>самозванство</a:t>
            </a:r>
            <a:endParaRPr lang="uk-UA" sz="2200" b="0" dirty="0">
              <a:solidFill>
                <a:srgbClr val="F2F2F2"/>
              </a:solidFill>
              <a:latin typeface="Tahoma" pitchFamily="34" charset="0"/>
              <a:cs typeface="Tahoma" pitchFamily="34" charset="0"/>
            </a:endParaRPr>
          </a:p>
        </p:txBody>
      </p:sp>
      <p:sp>
        <p:nvSpPr>
          <p:cNvPr id="19" name="Скругленный прямоугольник 18"/>
          <p:cNvSpPr/>
          <p:nvPr/>
        </p:nvSpPr>
        <p:spPr>
          <a:xfrm>
            <a:off x="1328735" y="3583332"/>
            <a:ext cx="3175548" cy="695711"/>
          </a:xfrm>
          <a:prstGeom prst="roundRect">
            <a:avLst/>
          </a:prstGeom>
          <a:solidFill>
            <a:srgbClr val="286E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200" b="0" dirty="0" smtClean="0">
                <a:solidFill>
                  <a:srgbClr val="FFFFFF"/>
                </a:solidFill>
                <a:latin typeface="Tahoma" pitchFamily="34" charset="0"/>
                <a:cs typeface="Tahoma" pitchFamily="34" charset="0"/>
              </a:rPr>
              <a:t>нападки</a:t>
            </a:r>
            <a:endParaRPr lang="ru-RU" sz="2200" b="0" dirty="0">
              <a:solidFill>
                <a:srgbClr val="FFFFFF"/>
              </a:solidFill>
              <a:latin typeface="Tahoma" pitchFamily="34" charset="0"/>
              <a:cs typeface="Tahoma" pitchFamily="34" charset="0"/>
            </a:endParaRPr>
          </a:p>
        </p:txBody>
      </p:sp>
      <p:sp>
        <p:nvSpPr>
          <p:cNvPr id="22" name="Скругленный прямоугольник 21"/>
          <p:cNvSpPr/>
          <p:nvPr/>
        </p:nvSpPr>
        <p:spPr>
          <a:xfrm>
            <a:off x="1343024" y="4519612"/>
            <a:ext cx="3156967" cy="739845"/>
          </a:xfrm>
          <a:prstGeom prst="roundRect">
            <a:avLst/>
          </a:prstGeom>
          <a:solidFill>
            <a:srgbClr val="286E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200" b="0" dirty="0">
                <a:solidFill>
                  <a:srgbClr val="FFFFFF"/>
                </a:solidFill>
                <a:latin typeface="Tahoma" pitchFamily="34" charset="0"/>
                <a:cs typeface="Tahoma" pitchFamily="34" charset="0"/>
              </a:rPr>
              <a:t>н</a:t>
            </a:r>
            <a:r>
              <a:rPr lang="uk-UA" sz="2200" b="0" dirty="0" smtClean="0">
                <a:solidFill>
                  <a:srgbClr val="FFFFFF"/>
                </a:solidFill>
                <a:latin typeface="Tahoma" pitchFamily="34" charset="0"/>
                <a:cs typeface="Tahoma" pitchFamily="34" charset="0"/>
              </a:rPr>
              <a:t>аклеп (обмовляння)</a:t>
            </a:r>
            <a:endParaRPr lang="ru-RU" sz="2200" b="0" dirty="0">
              <a:solidFill>
                <a:srgbClr val="FFFFFF"/>
              </a:solidFill>
              <a:latin typeface="Tahoma" pitchFamily="34" charset="0"/>
              <a:cs typeface="Tahoma" pitchFamily="34" charset="0"/>
            </a:endParaRPr>
          </a:p>
        </p:txBody>
      </p:sp>
      <p:cxnSp>
        <p:nvCxnSpPr>
          <p:cNvPr id="23" name="Прямая соединительная линия 22"/>
          <p:cNvCxnSpPr>
            <a:endCxn id="6" idx="1"/>
          </p:cNvCxnSpPr>
          <p:nvPr/>
        </p:nvCxnSpPr>
        <p:spPr>
          <a:xfrm flipH="1">
            <a:off x="699968" y="2823952"/>
            <a:ext cx="2201" cy="2901488"/>
          </a:xfrm>
          <a:prstGeom prst="line">
            <a:avLst/>
          </a:prstGeom>
          <a:ln>
            <a:solidFill>
              <a:srgbClr val="286E28"/>
            </a:solidFill>
          </a:ln>
        </p:spPr>
        <p:style>
          <a:lnRef idx="1">
            <a:schemeClr val="accent1"/>
          </a:lnRef>
          <a:fillRef idx="0">
            <a:schemeClr val="accent1"/>
          </a:fillRef>
          <a:effectRef idx="0">
            <a:schemeClr val="accent1"/>
          </a:effectRef>
          <a:fontRef idx="minor">
            <a:schemeClr val="tx1"/>
          </a:fontRef>
        </p:style>
      </p:cxnSp>
      <p:sp>
        <p:nvSpPr>
          <p:cNvPr id="24" name="Стрелка вправо 23"/>
          <p:cNvSpPr/>
          <p:nvPr/>
        </p:nvSpPr>
        <p:spPr>
          <a:xfrm>
            <a:off x="702144" y="3682790"/>
            <a:ext cx="617537" cy="503237"/>
          </a:xfrm>
          <a:prstGeom prst="rightArrow">
            <a:avLst/>
          </a:prstGeom>
          <a:solidFill>
            <a:srgbClr val="286E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ru-RU" b="0"/>
          </a:p>
        </p:txBody>
      </p:sp>
      <p:sp>
        <p:nvSpPr>
          <p:cNvPr id="25" name="Стрелка вправо 24"/>
          <p:cNvSpPr/>
          <p:nvPr/>
        </p:nvSpPr>
        <p:spPr>
          <a:xfrm>
            <a:off x="737076" y="4641561"/>
            <a:ext cx="603561" cy="503238"/>
          </a:xfrm>
          <a:prstGeom prst="rightArrow">
            <a:avLst/>
          </a:prstGeom>
          <a:solidFill>
            <a:srgbClr val="286E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ru-RU" b="0"/>
          </a:p>
        </p:txBody>
      </p:sp>
      <p:sp>
        <p:nvSpPr>
          <p:cNvPr id="26" name="Стрелка вправо 25"/>
          <p:cNvSpPr/>
          <p:nvPr/>
        </p:nvSpPr>
        <p:spPr>
          <a:xfrm>
            <a:off x="706438" y="2712549"/>
            <a:ext cx="617537" cy="503237"/>
          </a:xfrm>
          <a:prstGeom prst="rightArrow">
            <a:avLst/>
          </a:prstGeom>
          <a:solidFill>
            <a:srgbClr val="286E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ru-RU" b="0"/>
          </a:p>
        </p:txBody>
      </p:sp>
      <p:pic>
        <p:nvPicPr>
          <p:cNvPr id="6" name="Рисунок 5"/>
          <p:cNvPicPr>
            <a:picLocks noChangeAspect="1"/>
          </p:cNvPicPr>
          <p:nvPr/>
        </p:nvPicPr>
        <p:blipFill>
          <a:blip r:embed="rId3"/>
          <a:stretch>
            <a:fillRect/>
          </a:stretch>
        </p:blipFill>
        <p:spPr>
          <a:xfrm>
            <a:off x="699968" y="5441951"/>
            <a:ext cx="646232" cy="566977"/>
          </a:xfrm>
          <a:prstGeom prst="rect">
            <a:avLst/>
          </a:prstGeom>
        </p:spPr>
      </p:pic>
      <p:pic>
        <p:nvPicPr>
          <p:cNvPr id="11" name="Рисунок 10"/>
          <p:cNvPicPr>
            <a:picLocks noChangeAspect="1"/>
          </p:cNvPicPr>
          <p:nvPr/>
        </p:nvPicPr>
        <p:blipFill>
          <a:blip r:embed="rId4"/>
          <a:stretch>
            <a:fillRect/>
          </a:stretch>
        </p:blipFill>
        <p:spPr>
          <a:xfrm>
            <a:off x="4742964" y="3655508"/>
            <a:ext cx="621846" cy="579170"/>
          </a:xfrm>
          <a:prstGeom prst="rect">
            <a:avLst/>
          </a:prstGeom>
        </p:spPr>
      </p:pic>
    </p:spTree>
    <p:extLst>
      <p:ext uri="{BB962C8B-B14F-4D97-AF65-F5344CB8AC3E}">
        <p14:creationId xmlns:p14="http://schemas.microsoft.com/office/powerpoint/2010/main" val="172579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5226" y="230288"/>
            <a:ext cx="9144000" cy="754661"/>
          </a:xfrm>
          <a:prstGeom prst="rect">
            <a:avLst/>
          </a:prstGeom>
          <a:solidFill>
            <a:srgbClr val="286E28"/>
          </a:solidFill>
          <a:ln>
            <a:solidFill>
              <a:srgbClr val="286E28"/>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uk-UA"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Заголовок 1"/>
          <p:cNvSpPr txBox="1">
            <a:spLocks/>
          </p:cNvSpPr>
          <p:nvPr/>
        </p:nvSpPr>
        <p:spPr bwMode="auto">
          <a:xfrm>
            <a:off x="6804025" y="239713"/>
            <a:ext cx="2268538" cy="755650"/>
          </a:xfrm>
          <a:prstGeom prst="rect">
            <a:avLst/>
          </a:prstGeom>
          <a:noFill/>
          <a:ln w="9525">
            <a:noFill/>
            <a:miter lim="800000"/>
            <a:headEnd/>
            <a:tailEnd/>
          </a:ln>
        </p:spPr>
        <p:txBody>
          <a:bodyPr lIns="80147" tIns="40074" rIns="80147" bIns="40074" anchor="ctr"/>
          <a:lstStyle/>
          <a:p>
            <a:pPr defTabSz="914400">
              <a:lnSpc>
                <a:spcPct val="80000"/>
              </a:lnSpc>
            </a:pPr>
            <a:r>
              <a:rPr lang="uk-UA" sz="1000">
                <a:solidFill>
                  <a:schemeClr val="bg1"/>
                </a:solidFill>
                <a:latin typeface="Tahoma" pitchFamily="34" charset="0"/>
                <a:cs typeface="Tahoma" pitchFamily="34" charset="0"/>
              </a:rPr>
              <a:t>Регіональний центр з надання</a:t>
            </a:r>
          </a:p>
          <a:p>
            <a:pPr defTabSz="914400">
              <a:lnSpc>
                <a:spcPct val="80000"/>
              </a:lnSpc>
            </a:pPr>
            <a:r>
              <a:rPr lang="uk-UA" sz="1000">
                <a:solidFill>
                  <a:schemeClr val="bg1"/>
                </a:solidFill>
                <a:latin typeface="Tahoma" pitchFamily="34" charset="0"/>
                <a:cs typeface="Tahoma" pitchFamily="34" charset="0"/>
              </a:rPr>
              <a:t>безоплатної вторинної</a:t>
            </a:r>
            <a:br>
              <a:rPr lang="uk-UA" sz="1000">
                <a:solidFill>
                  <a:schemeClr val="bg1"/>
                </a:solidFill>
                <a:latin typeface="Tahoma" pitchFamily="34" charset="0"/>
                <a:cs typeface="Tahoma" pitchFamily="34" charset="0"/>
              </a:rPr>
            </a:br>
            <a:r>
              <a:rPr lang="uk-UA" sz="1000">
                <a:solidFill>
                  <a:schemeClr val="bg1"/>
                </a:solidFill>
                <a:latin typeface="Tahoma" pitchFamily="34" charset="0"/>
                <a:cs typeface="Tahoma" pitchFamily="34" charset="0"/>
              </a:rPr>
              <a:t>правової допомоги </a:t>
            </a:r>
          </a:p>
          <a:p>
            <a:pPr defTabSz="914400">
              <a:lnSpc>
                <a:spcPct val="80000"/>
              </a:lnSpc>
            </a:pPr>
            <a:r>
              <a:rPr lang="uk-UA" sz="1000">
                <a:solidFill>
                  <a:schemeClr val="bg1"/>
                </a:solidFill>
                <a:latin typeface="Tahoma" pitchFamily="34" charset="0"/>
                <a:cs typeface="Tahoma" pitchFamily="34" charset="0"/>
              </a:rPr>
              <a:t>у Херсонській області</a:t>
            </a:r>
          </a:p>
        </p:txBody>
      </p:sp>
      <p:pic>
        <p:nvPicPr>
          <p:cNvPr id="24581" name="Рисунок 5"/>
          <p:cNvPicPr>
            <a:picLocks noChangeAspect="1" noChangeArrowheads="1"/>
          </p:cNvPicPr>
          <p:nvPr/>
        </p:nvPicPr>
        <p:blipFill>
          <a:blip r:embed="rId2"/>
          <a:srcRect/>
          <a:stretch>
            <a:fillRect/>
          </a:stretch>
        </p:blipFill>
        <p:spPr bwMode="auto">
          <a:xfrm>
            <a:off x="5727700" y="260350"/>
            <a:ext cx="1004888" cy="708025"/>
          </a:xfrm>
          <a:prstGeom prst="rect">
            <a:avLst/>
          </a:prstGeom>
          <a:noFill/>
          <a:ln w="9525">
            <a:noFill/>
            <a:miter lim="800000"/>
            <a:headEnd/>
            <a:tailEnd/>
          </a:ln>
        </p:spPr>
      </p:pic>
      <p:sp>
        <p:nvSpPr>
          <p:cNvPr id="4" name="Прямокутник 3"/>
          <p:cNvSpPr/>
          <p:nvPr/>
        </p:nvSpPr>
        <p:spPr>
          <a:xfrm>
            <a:off x="179388" y="107950"/>
            <a:ext cx="215900" cy="107950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5" name="Овал 4"/>
          <p:cNvSpPr/>
          <p:nvPr/>
        </p:nvSpPr>
        <p:spPr>
          <a:xfrm>
            <a:off x="179512" y="2420888"/>
            <a:ext cx="288032" cy="288032"/>
          </a:xfrm>
          <a:prstGeom prst="ellipse">
            <a:avLst/>
          </a:prstGeom>
          <a:solidFill>
            <a:schemeClr val="tx1">
              <a:lumMod val="85000"/>
              <a:lumOff val="1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10" name="Овал 9"/>
          <p:cNvSpPr/>
          <p:nvPr/>
        </p:nvSpPr>
        <p:spPr>
          <a:xfrm>
            <a:off x="187896" y="4077072"/>
            <a:ext cx="288032" cy="288032"/>
          </a:xfrm>
          <a:prstGeom prst="ellipse">
            <a:avLst/>
          </a:prstGeom>
          <a:solidFill>
            <a:schemeClr val="tx1">
              <a:lumMod val="85000"/>
              <a:lumOff val="15000"/>
            </a:schemeClr>
          </a:solidFill>
          <a:ln>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uk-UA" b="0"/>
          </a:p>
        </p:txBody>
      </p:sp>
      <p:sp>
        <p:nvSpPr>
          <p:cNvPr id="2" name="Прямокутник 1"/>
          <p:cNvSpPr/>
          <p:nvPr/>
        </p:nvSpPr>
        <p:spPr>
          <a:xfrm>
            <a:off x="599405" y="1259455"/>
            <a:ext cx="8377237" cy="5262979"/>
          </a:xfrm>
          <a:prstGeom prst="rect">
            <a:avLst/>
          </a:prstGeom>
          <a:solidFill>
            <a:schemeClr val="bg1"/>
          </a:solidFill>
        </p:spPr>
        <p:txBody>
          <a:bodyPr>
            <a:spAutoFit/>
          </a:bodyPr>
          <a:lstStyle/>
          <a:p>
            <a:pPr marL="571500" indent="-571500" algn="just">
              <a:buFont typeface="Wingdings" pitchFamily="2" charset="2"/>
              <a:buChar char="q"/>
              <a:defRPr/>
            </a:pPr>
            <a:r>
              <a:rPr lang="uk-UA" sz="3200" dirty="0" smtClean="0">
                <a:latin typeface="Tahoma" pitchFamily="34" charset="0"/>
                <a:cs typeface="Tahoma" pitchFamily="34" charset="0"/>
              </a:rPr>
              <a:t>ПЕРЕПАЛКИ</a:t>
            </a:r>
          </a:p>
          <a:p>
            <a:pPr algn="just">
              <a:defRPr/>
            </a:pPr>
            <a:r>
              <a:rPr lang="uk-UA" sz="3200" dirty="0">
                <a:latin typeface="Tahoma" pitchFamily="34" charset="0"/>
                <a:cs typeface="Tahoma" pitchFamily="34" charset="0"/>
              </a:rPr>
              <a:t> </a:t>
            </a:r>
            <a:r>
              <a:rPr lang="uk-UA" sz="3200" dirty="0" smtClean="0">
                <a:latin typeface="Tahoma" pitchFamily="34" charset="0"/>
                <a:cs typeface="Tahoma" pitchFamily="34" charset="0"/>
              </a:rPr>
              <a:t>   (ФЛЕЙМІНГ,</a:t>
            </a:r>
          </a:p>
          <a:p>
            <a:pPr algn="just">
              <a:defRPr/>
            </a:pPr>
            <a:r>
              <a:rPr lang="uk-UA" sz="3200" dirty="0">
                <a:latin typeface="Tahoma" pitchFamily="34" charset="0"/>
                <a:cs typeface="Tahoma" pitchFamily="34" charset="0"/>
              </a:rPr>
              <a:t> </a:t>
            </a:r>
            <a:r>
              <a:rPr lang="uk-UA" sz="3200" dirty="0" smtClean="0">
                <a:latin typeface="Tahoma" pitchFamily="34" charset="0"/>
                <a:cs typeface="Tahoma" pitchFamily="34" charset="0"/>
              </a:rPr>
              <a:t>      ТРОЛІНГ)</a:t>
            </a:r>
            <a:endParaRPr lang="uk-UA" sz="3200" dirty="0">
              <a:latin typeface="Tahoma" pitchFamily="34" charset="0"/>
              <a:cs typeface="Tahoma" pitchFamily="34" charset="0"/>
            </a:endParaRPr>
          </a:p>
          <a:p>
            <a:pPr marL="571500" indent="-571500" algn="just">
              <a:defRPr/>
            </a:pPr>
            <a:endParaRPr lang="uk-UA" sz="2000" dirty="0" smtClean="0">
              <a:latin typeface="Tahoma" pitchFamily="34" charset="0"/>
              <a:cs typeface="Tahoma" pitchFamily="34" charset="0"/>
            </a:endParaRPr>
          </a:p>
          <a:p>
            <a:pPr marL="571500" indent="-571500" algn="just">
              <a:defRPr/>
            </a:pPr>
            <a:r>
              <a:rPr lang="uk-UA" sz="2000" dirty="0" smtClean="0">
                <a:latin typeface="Tahoma" pitchFamily="34" charset="0"/>
                <a:cs typeface="Tahoma" pitchFamily="34" charset="0"/>
              </a:rPr>
              <a:t>обмін короткими, гнівними та </a:t>
            </a:r>
          </a:p>
          <a:p>
            <a:pPr marL="571500" indent="-571500" algn="just">
              <a:defRPr/>
            </a:pPr>
            <a:r>
              <a:rPr lang="uk-UA" sz="2000" dirty="0">
                <a:latin typeface="Tahoma" pitchFamily="34" charset="0"/>
                <a:cs typeface="Tahoma" pitchFamily="34" charset="0"/>
              </a:rPr>
              <a:t>з</a:t>
            </a:r>
            <a:r>
              <a:rPr lang="uk-UA" sz="2000" dirty="0" smtClean="0">
                <a:latin typeface="Tahoma" pitchFamily="34" charset="0"/>
                <a:cs typeface="Tahoma" pitchFamily="34" charset="0"/>
              </a:rPr>
              <a:t>апальними репліками між </a:t>
            </a:r>
          </a:p>
          <a:p>
            <a:pPr marL="571500" indent="-571500" algn="just">
              <a:defRPr/>
            </a:pPr>
            <a:r>
              <a:rPr lang="uk-UA" sz="2000" dirty="0">
                <a:latin typeface="Tahoma" pitchFamily="34" charset="0"/>
                <a:cs typeface="Tahoma" pitchFamily="34" charset="0"/>
              </a:rPr>
              <a:t>у</a:t>
            </a:r>
            <a:r>
              <a:rPr lang="uk-UA" sz="2000" dirty="0" smtClean="0">
                <a:latin typeface="Tahoma" pitchFamily="34" charset="0"/>
                <a:cs typeface="Tahoma" pitchFamily="34" charset="0"/>
              </a:rPr>
              <a:t>часниками </a:t>
            </a:r>
            <a:r>
              <a:rPr lang="uk-UA" sz="2000" dirty="0">
                <a:latin typeface="Tahoma" pitchFamily="34" charset="0"/>
                <a:cs typeface="Tahoma" pitchFamily="34" charset="0"/>
              </a:rPr>
              <a:t>з</a:t>
            </a:r>
            <a:r>
              <a:rPr lang="uk-UA" sz="2000" dirty="0" smtClean="0">
                <a:latin typeface="Tahoma" pitchFamily="34" charset="0"/>
                <a:cs typeface="Tahoma" pitchFamily="34" charset="0"/>
              </a:rPr>
              <a:t> використанням </a:t>
            </a:r>
          </a:p>
          <a:p>
            <a:pPr marL="571500" indent="-571500" algn="just">
              <a:defRPr/>
            </a:pPr>
            <a:r>
              <a:rPr lang="uk-UA" sz="2000" dirty="0">
                <a:latin typeface="Tahoma" pitchFamily="34" charset="0"/>
                <a:cs typeface="Tahoma" pitchFamily="34" charset="0"/>
              </a:rPr>
              <a:t>к</a:t>
            </a:r>
            <a:r>
              <a:rPr lang="uk-UA" sz="2000" dirty="0" smtClean="0">
                <a:latin typeface="Tahoma" pitchFamily="34" charset="0"/>
                <a:cs typeface="Tahoma" pitchFamily="34" charset="0"/>
              </a:rPr>
              <a:t>омунікаційних технологій.</a:t>
            </a:r>
          </a:p>
          <a:p>
            <a:pPr marL="571500" indent="-571500" algn="just">
              <a:defRPr/>
            </a:pPr>
            <a:r>
              <a:rPr lang="uk-UA" sz="2000" dirty="0" smtClean="0">
                <a:latin typeface="Tahoma" pitchFamily="34" charset="0"/>
                <a:cs typeface="Tahoma" pitchFamily="34" charset="0"/>
              </a:rPr>
              <a:t>Як правило, відбувається у відкритому публічному просторі</a:t>
            </a:r>
          </a:p>
          <a:p>
            <a:pPr marL="571500" indent="-571500" algn="just">
              <a:defRPr/>
            </a:pPr>
            <a:r>
              <a:rPr lang="uk-UA" sz="2000" dirty="0">
                <a:latin typeface="Tahoma" pitchFamily="34" charset="0"/>
                <a:cs typeface="Tahoma" pitchFamily="34" charset="0"/>
              </a:rPr>
              <a:t>м</a:t>
            </a:r>
            <a:r>
              <a:rPr lang="uk-UA" sz="2000" dirty="0" smtClean="0">
                <a:latin typeface="Tahoma" pitchFamily="34" charset="0"/>
                <a:cs typeface="Tahoma" pitchFamily="34" charset="0"/>
              </a:rPr>
              <a:t>ережи Інтернет (найчастіше розгортається на форумах, у  </a:t>
            </a:r>
          </a:p>
          <a:p>
            <a:pPr marL="571500" indent="-571500" algn="just">
              <a:defRPr/>
            </a:pPr>
            <a:r>
              <a:rPr lang="uk-UA" sz="2000" dirty="0" smtClean="0">
                <a:latin typeface="Tahoma" pitchFamily="34" charset="0"/>
                <a:cs typeface="Tahoma" pitchFamily="34" charset="0"/>
              </a:rPr>
              <a:t>чатах).</a:t>
            </a:r>
          </a:p>
          <a:p>
            <a:pPr marL="571500" indent="-571500" algn="just">
              <a:defRPr/>
            </a:pPr>
            <a:endParaRPr lang="uk-UA" sz="2000" dirty="0" smtClean="0">
              <a:latin typeface="Tahoma" pitchFamily="34" charset="0"/>
              <a:cs typeface="Tahoma" pitchFamily="34" charset="0"/>
            </a:endParaRPr>
          </a:p>
          <a:p>
            <a:pPr marL="571500" indent="-571500" algn="just">
              <a:defRPr/>
            </a:pPr>
            <a:r>
              <a:rPr lang="uk-UA" sz="2000" dirty="0">
                <a:latin typeface="Tahoma" pitchFamily="34" charset="0"/>
                <a:cs typeface="Tahoma" pitchFamily="34" charset="0"/>
              </a:rPr>
              <a:t>П</a:t>
            </a:r>
            <a:r>
              <a:rPr lang="uk-UA" sz="2000" dirty="0" smtClean="0">
                <a:latin typeface="Tahoma" pitchFamily="34" charset="0"/>
                <a:cs typeface="Tahoma" pitchFamily="34" charset="0"/>
              </a:rPr>
              <a:t>роявляється у образливих коментарях на адресу одне</a:t>
            </a:r>
          </a:p>
          <a:p>
            <a:pPr marL="571500" indent="-571500" algn="just">
              <a:defRPr/>
            </a:pPr>
            <a:r>
              <a:rPr lang="uk-UA" sz="2000" dirty="0" smtClean="0">
                <a:latin typeface="Tahoma" pitchFamily="34" charset="0"/>
                <a:cs typeface="Tahoma" pitchFamily="34" charset="0"/>
              </a:rPr>
              <a:t>одного у соцмережах, вульгарних зауваженнях, образливих</a:t>
            </a:r>
          </a:p>
          <a:p>
            <a:pPr marL="571500" indent="-571500" algn="just">
              <a:defRPr/>
            </a:pPr>
            <a:r>
              <a:rPr lang="uk-UA" sz="2000" dirty="0" smtClean="0">
                <a:latin typeface="Tahoma" pitchFamily="34" charset="0"/>
                <a:cs typeface="Tahoma" pitchFamily="34" charset="0"/>
              </a:rPr>
              <a:t>зверненнях</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327150"/>
            <a:ext cx="4104456" cy="30379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4108</TotalTime>
  <Words>1940</Words>
  <Application>Microsoft Office PowerPoint</Application>
  <PresentationFormat>Экран (4:3)</PresentationFormat>
  <Paragraphs>402</Paragraphs>
  <Slides>30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30</vt:i4>
      </vt:variant>
    </vt:vector>
  </HeadingPairs>
  <TitlesOfParts>
    <vt:vector size="36" baseType="lpstr">
      <vt:lpstr>Arial</vt:lpstr>
      <vt:lpstr>Calibri</vt:lpstr>
      <vt:lpstr>Tahoma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MaTeMat1K</dc:creator>
  <cp:lastModifiedBy>ІПАТЕНКО Олена</cp:lastModifiedBy>
  <cp:revision>573</cp:revision>
  <cp:lastPrinted>2016-06-08T13:41:31Z</cp:lastPrinted>
  <dcterms:created xsi:type="dcterms:W3CDTF">2010-02-23T11:30:32Z</dcterms:created>
  <dcterms:modified xsi:type="dcterms:W3CDTF">2019-02-04T13:25:13Z</dcterms:modified>
</cp:coreProperties>
</file>