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1" r:id="rId2"/>
    <p:sldId id="354" r:id="rId3"/>
    <p:sldId id="362" r:id="rId4"/>
    <p:sldId id="364" r:id="rId5"/>
    <p:sldId id="321" r:id="rId6"/>
    <p:sldId id="368" r:id="rId7"/>
    <p:sldId id="361" r:id="rId8"/>
    <p:sldId id="365" r:id="rId9"/>
    <p:sldId id="366" r:id="rId10"/>
    <p:sldId id="367" r:id="rId11"/>
  </p:sldIdLst>
  <p:sldSz cx="9144000" cy="6858000" type="screen4x3"/>
  <p:notesSz cx="6761163" cy="9942513"/>
  <p:defaultTextStyle>
    <a:defPPr>
      <a:defRPr lang="uk-UA"/>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83">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ІПАТЕНКО Олена"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E28"/>
    <a:srgbClr val="0D893C"/>
    <a:srgbClr val="E6F2E6"/>
    <a:srgbClr val="FEFEFE"/>
    <a:srgbClr val="6FCB6F"/>
    <a:srgbClr val="EBE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Помір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30" autoAdjust="0"/>
    <p:restoredTop sz="94364" autoAdjust="0"/>
  </p:normalViewPr>
  <p:slideViewPr>
    <p:cSldViewPr>
      <p:cViewPr varScale="1">
        <p:scale>
          <a:sx n="73" d="100"/>
          <a:sy n="73" d="100"/>
        </p:scale>
        <p:origin x="1302" y="78"/>
      </p:cViewPr>
      <p:guideLst>
        <p:guide orient="horz" pos="228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a:latin typeface="+mn-lt"/>
              </a:defRPr>
            </a:lvl1pPr>
          </a:lstStyle>
          <a:p>
            <a:pPr>
              <a:defRPr/>
            </a:pPr>
            <a:fld id="{49999270-2091-4A62-85A4-CB85AC859806}" type="datetimeFigureOut">
              <a:rPr lang="uk-UA"/>
              <a:pPr>
                <a:defRPr/>
              </a:pPr>
              <a:t>11.12.2019</a:t>
            </a:fld>
            <a:endParaRPr lang="uk-UA"/>
          </a:p>
        </p:txBody>
      </p:sp>
      <p:sp>
        <p:nvSpPr>
          <p:cNvPr id="4" name="Місце для нижнього колонтитула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a:latin typeface="+mn-lt"/>
              </a:defRPr>
            </a:lvl1pPr>
          </a:lstStyle>
          <a:p>
            <a:pPr>
              <a:defRPr/>
            </a:pPr>
            <a:endParaRPr lang="uk-UA"/>
          </a:p>
        </p:txBody>
      </p:sp>
      <p:sp>
        <p:nvSpPr>
          <p:cNvPr id="5" name="Місце для номера слайда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a:latin typeface="+mn-lt"/>
              </a:defRPr>
            </a:lvl1pPr>
          </a:lstStyle>
          <a:p>
            <a:pPr>
              <a:defRPr/>
            </a:pPr>
            <a:fld id="{380BE0B8-DFFD-4E98-B081-6593967AF235}" type="slidenum">
              <a:rPr lang="uk-UA"/>
              <a:pPr>
                <a:defRPr/>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a:latin typeface="+mn-lt"/>
              </a:defRPr>
            </a:lvl1pPr>
          </a:lstStyle>
          <a:p>
            <a:pPr>
              <a:defRPr/>
            </a:pPr>
            <a:fld id="{A0BC1821-F3A6-4E7E-9D4F-1EC51BCE2F34}" type="datetimeFigureOut">
              <a:rPr lang="uk-UA"/>
              <a:pPr>
                <a:defRPr/>
              </a:pPr>
              <a:t>11.12.2019</a:t>
            </a:fld>
            <a:endParaRPr lang="uk-UA"/>
          </a:p>
        </p:txBody>
      </p:sp>
      <p:sp>
        <p:nvSpPr>
          <p:cNvPr id="4" name="Місце для зображення 3"/>
          <p:cNvSpPr>
            <a:spLocks noGrp="1" noRot="1" noChangeAspect="1"/>
          </p:cNvSpPr>
          <p:nvPr>
            <p:ph type="sldImg" idx="2"/>
          </p:nvPr>
        </p:nvSpPr>
        <p:spPr>
          <a:xfrm>
            <a:off x="893763" y="746125"/>
            <a:ext cx="4973637" cy="3729038"/>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uk-UA" noProof="0"/>
          </a:p>
        </p:txBody>
      </p:sp>
      <p:sp>
        <p:nvSpPr>
          <p:cNvPr id="6" name="Місце для нижнього колонтитула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a:latin typeface="+mn-lt"/>
              </a:defRPr>
            </a:lvl1pPr>
          </a:lstStyle>
          <a:p>
            <a:pPr>
              <a:defRPr/>
            </a:pPr>
            <a:endParaRPr lang="uk-UA"/>
          </a:p>
        </p:txBody>
      </p:sp>
      <p:sp>
        <p:nvSpPr>
          <p:cNvPr id="7" name="Місце для номера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a:latin typeface="+mn-lt"/>
              </a:defRPr>
            </a:lvl1pPr>
          </a:lstStyle>
          <a:p>
            <a:pPr>
              <a:defRPr/>
            </a:pPr>
            <a:fld id="{9E2A1ADA-8F0E-4DA2-B323-94054D7EDA00}"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lvl1pPr>
              <a:defRPr/>
            </a:lvl1pPr>
          </a:lstStyle>
          <a:p>
            <a:pPr>
              <a:defRPr/>
            </a:pPr>
            <a:fld id="{073122D3-CACF-4845-B419-7F9A0C7A8E3D}" type="datetimeFigureOut">
              <a:rPr lang="uk-UA"/>
              <a:pPr>
                <a:defRPr/>
              </a:pPr>
              <a:t>11.12.2019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EFD4208C-5D54-48F0-BDB4-EA5090B19854}"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AD274927-49E9-4868-8043-AAD1B012BD63}" type="datetimeFigureOut">
              <a:rPr lang="uk-UA"/>
              <a:pPr>
                <a:defRPr/>
              </a:pPr>
              <a:t>11.12.2019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7842ABB0-18D8-4776-8869-F3E56929D57C}"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9"/>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C050906D-5A2D-47F2-B6F9-373E7F028D5F}" type="datetimeFigureOut">
              <a:rPr lang="uk-UA"/>
              <a:pPr>
                <a:defRPr/>
              </a:pPr>
              <a:t>11.12.2019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D0CE280B-7295-4B9E-B4D5-60F18D74667C}"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C4C84145-E1AD-4D9D-885F-67E7C9C7F074}" type="datetimeFigureOut">
              <a:rPr lang="uk-UA"/>
              <a:pPr>
                <a:defRPr/>
              </a:pPr>
              <a:t>11.12.2019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D9C11636-1BA6-470D-B859-0EEA844A6A39}"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7992524D-F7B5-4338-9716-C8288EC336A3}" type="datetimeFigureOut">
              <a:rPr lang="uk-UA"/>
              <a:pPr>
                <a:defRPr/>
              </a:pPr>
              <a:t>11.12.2019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2DD819EC-8755-4DB0-B248-F143B5590BE8}"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3"/>
          <p:cNvSpPr>
            <a:spLocks noGrp="1"/>
          </p:cNvSpPr>
          <p:nvPr>
            <p:ph type="dt" sz="half" idx="10"/>
          </p:nvPr>
        </p:nvSpPr>
        <p:spPr/>
        <p:txBody>
          <a:bodyPr/>
          <a:lstStyle>
            <a:lvl1pPr>
              <a:defRPr/>
            </a:lvl1pPr>
          </a:lstStyle>
          <a:p>
            <a:pPr>
              <a:defRPr/>
            </a:pPr>
            <a:fld id="{F70E3721-97A1-4F82-9D6D-DDC690F6CFFC}" type="datetimeFigureOut">
              <a:rPr lang="uk-UA"/>
              <a:pPr>
                <a:defRPr/>
              </a:pPr>
              <a:t>11.12.2019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8A2BBA84-89D5-4325-A5AE-4646AFA0D40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3"/>
          <p:cNvSpPr>
            <a:spLocks noGrp="1"/>
          </p:cNvSpPr>
          <p:nvPr>
            <p:ph type="dt" sz="half" idx="10"/>
          </p:nvPr>
        </p:nvSpPr>
        <p:spPr/>
        <p:txBody>
          <a:bodyPr/>
          <a:lstStyle>
            <a:lvl1pPr>
              <a:defRPr/>
            </a:lvl1pPr>
          </a:lstStyle>
          <a:p>
            <a:pPr>
              <a:defRPr/>
            </a:pPr>
            <a:fld id="{32B1BF79-FC6F-449B-8816-5BD3686A657E}" type="datetimeFigureOut">
              <a:rPr lang="uk-UA"/>
              <a:pPr>
                <a:defRPr/>
              </a:pPr>
              <a:t>11.12.2019</a:t>
            </a:fld>
            <a:endParaRPr lang="uk-UA"/>
          </a:p>
        </p:txBody>
      </p:sp>
      <p:sp>
        <p:nvSpPr>
          <p:cNvPr id="8"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9" name="Місце для номера слайда 5"/>
          <p:cNvSpPr>
            <a:spLocks noGrp="1"/>
          </p:cNvSpPr>
          <p:nvPr>
            <p:ph type="sldNum" sz="quarter" idx="12"/>
          </p:nvPr>
        </p:nvSpPr>
        <p:spPr/>
        <p:txBody>
          <a:bodyPr/>
          <a:lstStyle>
            <a:lvl1pPr>
              <a:defRPr/>
            </a:lvl1pPr>
          </a:lstStyle>
          <a:p>
            <a:pPr>
              <a:defRPr/>
            </a:pPr>
            <a:fld id="{1DA09BAE-20CC-4D9C-9832-8D52E690E300}"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3"/>
          <p:cNvSpPr>
            <a:spLocks noGrp="1"/>
          </p:cNvSpPr>
          <p:nvPr>
            <p:ph type="dt" sz="half" idx="10"/>
          </p:nvPr>
        </p:nvSpPr>
        <p:spPr/>
        <p:txBody>
          <a:bodyPr/>
          <a:lstStyle>
            <a:lvl1pPr>
              <a:defRPr/>
            </a:lvl1pPr>
          </a:lstStyle>
          <a:p>
            <a:pPr>
              <a:defRPr/>
            </a:pPr>
            <a:fld id="{3E4690A9-5DE1-4B04-A3F1-AA18C48D6D6A}" type="datetimeFigureOut">
              <a:rPr lang="uk-UA"/>
              <a:pPr>
                <a:defRPr/>
              </a:pPr>
              <a:t>11.12.2019</a:t>
            </a:fld>
            <a:endParaRPr lang="uk-UA"/>
          </a:p>
        </p:txBody>
      </p:sp>
      <p:sp>
        <p:nvSpPr>
          <p:cNvPr id="4"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5" name="Місце для номера слайда 5"/>
          <p:cNvSpPr>
            <a:spLocks noGrp="1"/>
          </p:cNvSpPr>
          <p:nvPr>
            <p:ph type="sldNum" sz="quarter" idx="12"/>
          </p:nvPr>
        </p:nvSpPr>
        <p:spPr/>
        <p:txBody>
          <a:bodyPr/>
          <a:lstStyle>
            <a:lvl1pPr>
              <a:defRPr/>
            </a:lvl1pPr>
          </a:lstStyle>
          <a:p>
            <a:pPr>
              <a:defRPr/>
            </a:pPr>
            <a:fld id="{85ABB458-AAF6-4376-89DA-BCE7F6EB75C3}"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p:cNvSpPr>
            <a:spLocks noGrp="1"/>
          </p:cNvSpPr>
          <p:nvPr>
            <p:ph type="dt" sz="half" idx="10"/>
          </p:nvPr>
        </p:nvSpPr>
        <p:spPr/>
        <p:txBody>
          <a:bodyPr/>
          <a:lstStyle>
            <a:lvl1pPr>
              <a:defRPr/>
            </a:lvl1pPr>
          </a:lstStyle>
          <a:p>
            <a:pPr>
              <a:defRPr/>
            </a:pPr>
            <a:fld id="{073878CA-9785-4E3F-BDBF-E8D516D59045}" type="datetimeFigureOut">
              <a:rPr lang="uk-UA"/>
              <a:pPr>
                <a:defRPr/>
              </a:pPr>
              <a:t>11.12.2019</a:t>
            </a:fld>
            <a:endParaRPr lang="uk-UA"/>
          </a:p>
        </p:txBody>
      </p:sp>
      <p:sp>
        <p:nvSpPr>
          <p:cNvPr id="3"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4" name="Місце для номера слайда 5"/>
          <p:cNvSpPr>
            <a:spLocks noGrp="1"/>
          </p:cNvSpPr>
          <p:nvPr>
            <p:ph type="sldNum" sz="quarter" idx="12"/>
          </p:nvPr>
        </p:nvSpPr>
        <p:spPr/>
        <p:txBody>
          <a:bodyPr/>
          <a:lstStyle>
            <a:lvl1pPr>
              <a:defRPr/>
            </a:lvl1pPr>
          </a:lstStyle>
          <a:p>
            <a:pPr>
              <a:defRPr/>
            </a:pPr>
            <a:fld id="{DE8B6ACC-665E-429B-8EB3-E476E050198A}"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A0ABC338-0ED6-4C12-A73B-81042E941D71}" type="datetimeFigureOut">
              <a:rPr lang="uk-UA"/>
              <a:pPr>
                <a:defRPr/>
              </a:pPr>
              <a:t>11.12.2019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A03E63A7-7B5A-476D-8922-F33C37290AB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rtlCol="0">
            <a:normAutofit/>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endParaRPr lang="uk-UA" noProof="0"/>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41A51A07-73B4-45CA-9AA0-C882F977CA96}" type="datetimeFigureOut">
              <a:rPr lang="uk-UA"/>
              <a:pPr>
                <a:defRPr/>
              </a:pPr>
              <a:t>11.12.2019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48BC41C0-843A-4C92-A4D9-56CEE0553791}"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Місце для заголовка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uk-UA" smtClean="0"/>
              <a:t>Зразок заголовка</a:t>
            </a:r>
          </a:p>
        </p:txBody>
      </p:sp>
      <p:sp>
        <p:nvSpPr>
          <p:cNvPr id="1027" name="Місце для тексту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24" tIns="45712" rIns="91424" bIns="45712" rtlCol="0" anchor="ctr"/>
          <a:lstStyle>
            <a:lvl1pPr algn="l" defTabSz="914239" fontAlgn="auto">
              <a:spcBef>
                <a:spcPts val="0"/>
              </a:spcBef>
              <a:spcAft>
                <a:spcPts val="0"/>
              </a:spcAft>
              <a:defRPr sz="1200">
                <a:solidFill>
                  <a:schemeClr val="tx1">
                    <a:tint val="75000"/>
                  </a:schemeClr>
                </a:solidFill>
                <a:latin typeface="+mn-lt"/>
              </a:defRPr>
            </a:lvl1pPr>
          </a:lstStyle>
          <a:p>
            <a:pPr>
              <a:defRPr/>
            </a:pPr>
            <a:fld id="{647CBF4E-CE95-4885-BF4C-FFBE1F502547}" type="datetimeFigureOut">
              <a:rPr lang="uk-UA"/>
              <a:pPr>
                <a:defRPr/>
              </a:pPr>
              <a:t>11.12.2019</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24" tIns="45712" rIns="91424" bIns="45712" rtlCol="0" anchor="ctr"/>
          <a:lstStyle>
            <a:lvl1pPr algn="ctr" defTabSz="914239" fontAlgn="auto">
              <a:spcBef>
                <a:spcPts val="0"/>
              </a:spcBef>
              <a:spcAft>
                <a:spcPts val="0"/>
              </a:spcAft>
              <a:defRPr sz="1200">
                <a:solidFill>
                  <a:schemeClr val="tx1">
                    <a:tint val="75000"/>
                  </a:schemeClr>
                </a:solidFill>
                <a:latin typeface="+mn-lt"/>
              </a:defRPr>
            </a:lvl1pPr>
          </a:lstStyle>
          <a:p>
            <a:pPr>
              <a:defRPr/>
            </a:pPr>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24" tIns="45712" rIns="91424" bIns="45712" rtlCol="0" anchor="ctr"/>
          <a:lstStyle>
            <a:lvl1pPr algn="r" defTabSz="914239" fontAlgn="auto">
              <a:spcBef>
                <a:spcPts val="0"/>
              </a:spcBef>
              <a:spcAft>
                <a:spcPts val="0"/>
              </a:spcAft>
              <a:defRPr sz="1200">
                <a:solidFill>
                  <a:schemeClr val="tx1">
                    <a:tint val="75000"/>
                  </a:schemeClr>
                </a:solidFill>
                <a:latin typeface="+mn-lt"/>
              </a:defRPr>
            </a:lvl1pPr>
          </a:lstStyle>
          <a:p>
            <a:pPr>
              <a:defRPr/>
            </a:pPr>
            <a:fld id="{000A3D9C-BF2C-4FE8-9E5A-C16D34EC7F83}"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sp.gov.u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67842"/>
          </a:srgbClr>
        </a:solidFill>
        <a:effectLst/>
      </p:bgPr>
    </p:bg>
    <p:spTree>
      <p:nvGrpSpPr>
        <p:cNvPr id="1" name=""/>
        <p:cNvGrpSpPr/>
        <p:nvPr/>
      </p:nvGrpSpPr>
      <p:grpSpPr>
        <a:xfrm>
          <a:off x="0" y="0"/>
          <a:ext cx="0" cy="0"/>
          <a:chOff x="0" y="0"/>
          <a:chExt cx="0" cy="0"/>
        </a:xfrm>
      </p:grpSpPr>
      <p:grpSp>
        <p:nvGrpSpPr>
          <p:cNvPr id="15362" name="Групувати 1"/>
          <p:cNvGrpSpPr>
            <a:grpSpLocks/>
          </p:cNvGrpSpPr>
          <p:nvPr/>
        </p:nvGrpSpPr>
        <p:grpSpPr bwMode="auto">
          <a:xfrm>
            <a:off x="0" y="2579688"/>
            <a:ext cx="9144000" cy="1436687"/>
            <a:chOff x="0" y="2579962"/>
            <a:chExt cx="9144000" cy="1436833"/>
          </a:xfrm>
        </p:grpSpPr>
        <p:sp>
          <p:nvSpPr>
            <p:cNvPr id="3" name="Прямокутник 2"/>
            <p:cNvSpPr/>
            <p:nvPr/>
          </p:nvSpPr>
          <p:spPr>
            <a:xfrm>
              <a:off x="0" y="2595839"/>
              <a:ext cx="9112250" cy="1403493"/>
            </a:xfrm>
            <a:prstGeom prst="rect">
              <a:avLst/>
            </a:prstGeom>
            <a:solidFill>
              <a:srgbClr val="FEFEF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4" name="Прямокутник 3"/>
            <p:cNvSpPr/>
            <p:nvPr/>
          </p:nvSpPr>
          <p:spPr>
            <a:xfrm>
              <a:off x="2952750" y="2579962"/>
              <a:ext cx="203200" cy="1436833"/>
            </a:xfrm>
            <a:prstGeom prst="rect">
              <a:avLst/>
            </a:prstGeom>
            <a:solidFill>
              <a:srgbClr val="92D05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Прямокутник 4"/>
            <p:cNvSpPr/>
            <p:nvPr/>
          </p:nvSpPr>
          <p:spPr>
            <a:xfrm>
              <a:off x="3155950" y="2579962"/>
              <a:ext cx="5988050" cy="1436833"/>
            </a:xfrm>
            <a:prstGeom prst="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lIns="0" tIns="40074" rIns="0" bIns="40074" anchor="ctr"/>
            <a:lstStyle/>
            <a:p>
              <a:pPr algn="ctr">
                <a:spcAft>
                  <a:spcPts val="1050"/>
                </a:spcAft>
                <a:defRPr/>
              </a:pPr>
              <a:r>
                <a:rPr lang="uk-UA" sz="2400" b="1" dirty="0" smtClean="0">
                  <a:solidFill>
                    <a:srgbClr val="FFFFFF"/>
                  </a:solidFill>
                  <a:latin typeface="Tahoma" pitchFamily="34" charset="0"/>
                  <a:cs typeface="Tahoma" pitchFamily="34" charset="0"/>
                </a:rPr>
                <a:t>БЕЗПЕЧНЕ ПРАЦЕВЛАШТУВАННЯ ЗА КОРДОНОМ</a:t>
              </a:r>
              <a:endParaRPr lang="uk-UA" sz="2400" b="1" dirty="0">
                <a:solidFill>
                  <a:srgbClr val="FFFFFF"/>
                </a:solidFill>
                <a:latin typeface="Tahoma" pitchFamily="34" charset="0"/>
                <a:cs typeface="Tahoma" pitchFamily="34" charset="0"/>
              </a:endParaRPr>
            </a:p>
          </p:txBody>
        </p:sp>
        <p:pic>
          <p:nvPicPr>
            <p:cNvPr id="15367" name="Рисунок 6"/>
            <p:cNvPicPr>
              <a:picLocks noChangeAspect="1"/>
            </p:cNvPicPr>
            <p:nvPr/>
          </p:nvPicPr>
          <p:blipFill>
            <a:blip r:embed="rId2"/>
            <a:srcRect/>
            <a:stretch>
              <a:fillRect/>
            </a:stretch>
          </p:blipFill>
          <p:spPr bwMode="auto">
            <a:xfrm>
              <a:off x="1000677" y="2579962"/>
              <a:ext cx="1963347" cy="1436833"/>
            </a:xfrm>
            <a:prstGeom prst="rect">
              <a:avLst/>
            </a:prstGeom>
            <a:solidFill>
              <a:schemeClr val="bg1"/>
            </a:solidFill>
            <a:ln w="9525">
              <a:noFill/>
              <a:miter lim="800000"/>
              <a:headEnd/>
              <a:tailEnd/>
            </a:ln>
          </p:spPr>
        </p:pic>
      </p:grpSp>
      <p:sp>
        <p:nvSpPr>
          <p:cNvPr id="15363" name="TextBox 5"/>
          <p:cNvSpPr txBox="1">
            <a:spLocks noChangeArrowheads="1"/>
          </p:cNvSpPr>
          <p:nvPr/>
        </p:nvSpPr>
        <p:spPr bwMode="auto">
          <a:xfrm>
            <a:off x="4941888" y="4567238"/>
            <a:ext cx="4202112" cy="1620837"/>
          </a:xfrm>
          <a:prstGeom prst="rect">
            <a:avLst/>
          </a:prstGeom>
          <a:solidFill>
            <a:schemeClr val="bg1"/>
          </a:solidFill>
          <a:ln w="9525">
            <a:noFill/>
            <a:miter lim="800000"/>
            <a:headEnd/>
            <a:tailEnd/>
          </a:ln>
        </p:spPr>
        <p:txBody>
          <a:bodyPr lIns="80147" tIns="40074" rIns="80147" bIns="40074">
            <a:spAutoFit/>
          </a:bodyPr>
          <a:lstStyle/>
          <a:p>
            <a:r>
              <a:rPr lang="uk-UA" sz="2000" b="1" dirty="0">
                <a:latin typeface="Tahoma" pitchFamily="34" charset="0"/>
                <a:cs typeface="Tahoma" pitchFamily="34" charset="0"/>
              </a:rPr>
              <a:t>Олена Іпатенко,</a:t>
            </a:r>
          </a:p>
          <a:p>
            <a:r>
              <a:rPr lang="uk-UA" sz="2000" dirty="0">
                <a:latin typeface="Tahoma" pitchFamily="34" charset="0"/>
                <a:cs typeface="Tahoma" pitchFamily="34" charset="0"/>
              </a:rPr>
              <a:t>Регіональний центр з надання</a:t>
            </a:r>
          </a:p>
          <a:p>
            <a:r>
              <a:rPr lang="uk-UA" sz="2000" dirty="0">
                <a:latin typeface="Tahoma" pitchFamily="34" charset="0"/>
                <a:cs typeface="Tahoma" pitchFamily="34" charset="0"/>
              </a:rPr>
              <a:t>безоплатної вторинної</a:t>
            </a:r>
            <a:br>
              <a:rPr lang="uk-UA" sz="2000" dirty="0">
                <a:latin typeface="Tahoma" pitchFamily="34" charset="0"/>
                <a:cs typeface="Tahoma" pitchFamily="34" charset="0"/>
              </a:rPr>
            </a:br>
            <a:r>
              <a:rPr lang="uk-UA" sz="2000" dirty="0">
                <a:latin typeface="Tahoma" pitchFamily="34" charset="0"/>
                <a:cs typeface="Tahoma" pitchFamily="34" charset="0"/>
              </a:rPr>
              <a:t>правової допомоги </a:t>
            </a:r>
          </a:p>
          <a:p>
            <a:r>
              <a:rPr lang="uk-UA" sz="2000" dirty="0">
                <a:latin typeface="Tahoma" pitchFamily="34" charset="0"/>
                <a:cs typeface="Tahoma" pitchFamily="34" charset="0"/>
              </a:rPr>
              <a:t>у Херсонській області</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uk-UA" sz="2400" b="1" dirty="0" smtClean="0">
              <a:solidFill>
                <a:srgbClr val="286E28"/>
              </a:solidFill>
              <a:effectLst>
                <a:outerShdw blurRad="38100" dist="38100" dir="2700000" algn="tl">
                  <a:srgbClr val="000000">
                    <a:alpha val="43137"/>
                  </a:srgbClr>
                </a:outerShdw>
              </a:effectLst>
            </a:endParaRPr>
          </a:p>
          <a:p>
            <a:pPr algn="ctr"/>
            <a:r>
              <a:rPr lang="uk-UA" sz="2400" b="1" dirty="0" smtClean="0">
                <a:solidFill>
                  <a:srgbClr val="286E28"/>
                </a:solidFill>
                <a:effectLst>
                  <a:outerShdw blurRad="38100" dist="38100" dir="2700000" algn="tl">
                    <a:srgbClr val="000000">
                      <a:alpha val="43137"/>
                    </a:srgbClr>
                  </a:outerShdw>
                </a:effectLst>
              </a:rPr>
              <a:t>ЯК ДІЯТИ, ВИРУШИВШИ ПРАЦЮВАТИ ЗА КОРДОН</a:t>
            </a:r>
          </a:p>
          <a:p>
            <a:pPr algn="ctr"/>
            <a:endParaRPr lang="ru-RU" sz="2400" b="1" dirty="0">
              <a:solidFill>
                <a:srgbClr val="286E28"/>
              </a:solidFill>
              <a:effectLst>
                <a:outerShdw blurRad="38100" dist="38100" dir="2700000" algn="tl">
                  <a:srgbClr val="000000">
                    <a:alpha val="43137"/>
                  </a:srgbClr>
                </a:outerShdw>
              </a:effectLst>
            </a:endParaRPr>
          </a:p>
          <a:p>
            <a:pPr algn="just"/>
            <a:r>
              <a:rPr lang="ru-RU" b="1" dirty="0">
                <a:effectLst>
                  <a:outerShdw blurRad="38100" dist="38100" dir="2700000" algn="tl">
                    <a:srgbClr val="000000">
                      <a:alpha val="43137"/>
                    </a:srgbClr>
                  </a:outerShdw>
                </a:effectLst>
              </a:rPr>
              <a:t> </a:t>
            </a:r>
            <a:r>
              <a:rPr lang="ru-RU" b="1" dirty="0" smtClean="0">
                <a:solidFill>
                  <a:srgbClr val="286E28"/>
                </a:solidFill>
              </a:rPr>
              <a:t>[]</a:t>
            </a:r>
            <a:r>
              <a:rPr lang="ru-RU" dirty="0" smtClean="0">
                <a:solidFill>
                  <a:srgbClr val="286E28"/>
                </a:solidFill>
              </a:rPr>
              <a:t> </a:t>
            </a:r>
            <a:r>
              <a:rPr lang="uk-UA" sz="2000" b="1" u="sng" dirty="0" smtClean="0">
                <a:solidFill>
                  <a:schemeClr val="tx1"/>
                </a:solidFill>
              </a:rPr>
              <a:t>залиште «довіреній особі» (близькі, родичі, </a:t>
            </a:r>
            <a:r>
              <a:rPr lang="uk-UA" sz="2000" b="1" u="sng" dirty="0" err="1" smtClean="0">
                <a:solidFill>
                  <a:schemeClr val="tx1"/>
                </a:solidFill>
              </a:rPr>
              <a:t>друз</a:t>
            </a:r>
            <a:r>
              <a:rPr lang="uk-UA" sz="2000" b="1" u="sng" dirty="0" smtClean="0">
                <a:solidFill>
                  <a:schemeClr val="tx1"/>
                </a:solidFill>
              </a:rPr>
              <a:t> тощо) в Україні  копію свого паспорта, свіже фото, інформацію про роботодавця, його контакти</a:t>
            </a:r>
            <a:endParaRPr lang="ru-RU" sz="2000" b="1" dirty="0">
              <a:solidFill>
                <a:schemeClr val="tx1"/>
              </a:solidFill>
            </a:endParaRPr>
          </a:p>
          <a:p>
            <a:r>
              <a:rPr lang="uk-UA" b="1" dirty="0"/>
              <a:t> </a:t>
            </a:r>
            <a:endParaRPr lang="ru-RU" dirty="0"/>
          </a:p>
          <a:p>
            <a:pPr algn="just"/>
            <a:r>
              <a:rPr lang="uk-UA" b="1" dirty="0" smtClean="0">
                <a:solidFill>
                  <a:srgbClr val="286E28"/>
                </a:solidFill>
              </a:rPr>
              <a:t>  []</a:t>
            </a:r>
            <a:r>
              <a:rPr lang="uk-UA" dirty="0" smtClean="0">
                <a:solidFill>
                  <a:srgbClr val="286E28"/>
                </a:solidFill>
              </a:rPr>
              <a:t> </a:t>
            </a:r>
            <a:r>
              <a:rPr lang="uk-UA" sz="2000" b="1" u="sng" dirty="0" smtClean="0">
                <a:solidFill>
                  <a:schemeClr val="tx1"/>
                </a:solidFill>
              </a:rPr>
              <a:t>підтримуйте зв’язок з рідними в Україні, повідомляйте їм про зміну місця роботи, переїзд в іншу місцевість, усі події, пов'язані з роботою</a:t>
            </a:r>
          </a:p>
          <a:p>
            <a:pPr algn="just"/>
            <a:r>
              <a:rPr lang="uk-UA" dirty="0" smtClean="0">
                <a:solidFill>
                  <a:schemeClr val="tx1"/>
                </a:solidFill>
              </a:rPr>
              <a:t>ви можете домовитися про шляхи та періодичність виходу на зв’язок, придумайте «кодове слово», за допомогою якого зможете сповістити рідних про небезпеку, якщо не зможете говорити відкрито</a:t>
            </a:r>
            <a:endParaRPr lang="ru-RU" sz="1400" dirty="0"/>
          </a:p>
          <a:p>
            <a:endParaRPr lang="uk-UA" sz="1400" dirty="0" smtClean="0">
              <a:ln>
                <a:solidFill>
                  <a:sysClr val="windowText" lastClr="000000"/>
                </a:solidFill>
              </a:ln>
              <a:solidFill>
                <a:srgbClr val="286E28"/>
              </a:solidFill>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r>
              <a:rPr lang="uk-UA" b="1" dirty="0" smtClean="0">
                <a:solidFill>
                  <a:srgbClr val="286E28"/>
                </a:solidFill>
              </a:rPr>
              <a:t>[]</a:t>
            </a:r>
            <a:r>
              <a:rPr lang="ru-RU" dirty="0"/>
              <a:t> </a:t>
            </a:r>
            <a:r>
              <a:rPr lang="ru-RU" sz="2000" b="1" u="sng" dirty="0" smtClean="0">
                <a:solidFill>
                  <a:schemeClr val="tx1"/>
                </a:solidFill>
              </a:rPr>
              <a:t>дізнайтеся </a:t>
            </a:r>
            <a:r>
              <a:rPr lang="ru-RU" sz="2000" b="1" u="sng" dirty="0">
                <a:solidFill>
                  <a:schemeClr val="tx1"/>
                </a:solidFill>
              </a:rPr>
              <a:t>про </a:t>
            </a:r>
            <a:r>
              <a:rPr lang="ru-RU" sz="2000" b="1" u="sng" dirty="0" err="1">
                <a:solidFill>
                  <a:schemeClr val="tx1"/>
                </a:solidFill>
              </a:rPr>
              <a:t>контакти</a:t>
            </a:r>
            <a:r>
              <a:rPr lang="ru-RU" sz="2000" b="1" u="sng" dirty="0">
                <a:solidFill>
                  <a:schemeClr val="tx1"/>
                </a:solidFill>
              </a:rPr>
              <a:t> та </a:t>
            </a:r>
            <a:r>
              <a:rPr lang="ru-RU" sz="2000" b="1" u="sng" dirty="0" err="1" smtClean="0">
                <a:solidFill>
                  <a:schemeClr val="tx1"/>
                </a:solidFill>
              </a:rPr>
              <a:t>місцезнаходження</a:t>
            </a:r>
            <a:r>
              <a:rPr lang="ru-RU" sz="2000" b="1" u="sng" dirty="0" smtClean="0">
                <a:solidFill>
                  <a:schemeClr val="tx1"/>
                </a:solidFill>
              </a:rPr>
              <a:t> </a:t>
            </a:r>
            <a:r>
              <a:rPr lang="ru-RU" sz="2000" b="1" u="sng" dirty="0">
                <a:solidFill>
                  <a:schemeClr val="tx1"/>
                </a:solidFill>
              </a:rPr>
              <a:t>організацій – державних структур, поліції, </a:t>
            </a:r>
            <a:r>
              <a:rPr lang="ru-RU" sz="2000" b="1" u="sng" dirty="0" err="1">
                <a:solidFill>
                  <a:schemeClr val="tx1"/>
                </a:solidFill>
              </a:rPr>
              <a:t>консульських</a:t>
            </a:r>
            <a:r>
              <a:rPr lang="ru-RU" sz="2000" b="1" u="sng" dirty="0">
                <a:solidFill>
                  <a:schemeClr val="tx1"/>
                </a:solidFill>
              </a:rPr>
              <a:t> та </a:t>
            </a:r>
            <a:r>
              <a:rPr lang="ru-RU" sz="2000" b="1" u="sng" dirty="0" err="1">
                <a:solidFill>
                  <a:schemeClr val="tx1"/>
                </a:solidFill>
              </a:rPr>
              <a:t>посольських</a:t>
            </a:r>
            <a:r>
              <a:rPr lang="ru-RU" sz="2000" b="1" u="sng" dirty="0">
                <a:solidFill>
                  <a:schemeClr val="tx1"/>
                </a:solidFill>
              </a:rPr>
              <a:t> установ, </a:t>
            </a:r>
            <a:r>
              <a:rPr lang="ru-RU" sz="2000" b="1" u="sng" dirty="0" err="1">
                <a:solidFill>
                  <a:schemeClr val="tx1"/>
                </a:solidFill>
              </a:rPr>
              <a:t>громадських</a:t>
            </a:r>
            <a:r>
              <a:rPr lang="ru-RU" sz="2000" b="1" u="sng" dirty="0">
                <a:solidFill>
                  <a:schemeClr val="tx1"/>
                </a:solidFill>
              </a:rPr>
              <a:t> організацій, </a:t>
            </a:r>
            <a:r>
              <a:rPr lang="ru-RU" sz="2000" b="1" u="sng" dirty="0" err="1">
                <a:solidFill>
                  <a:schemeClr val="tx1"/>
                </a:solidFill>
              </a:rPr>
              <a:t>недержавних</a:t>
            </a:r>
            <a:r>
              <a:rPr lang="ru-RU" sz="2000" b="1" u="sng" dirty="0">
                <a:solidFill>
                  <a:schemeClr val="tx1"/>
                </a:solidFill>
              </a:rPr>
              <a:t> організацій, </a:t>
            </a:r>
            <a:r>
              <a:rPr lang="ru-RU" sz="2000" b="1" u="sng" dirty="0" err="1">
                <a:solidFill>
                  <a:schemeClr val="tx1"/>
                </a:solidFill>
              </a:rPr>
              <a:t>благодійних</a:t>
            </a:r>
            <a:r>
              <a:rPr lang="ru-RU" sz="2000" b="1" u="sng" dirty="0">
                <a:solidFill>
                  <a:schemeClr val="tx1"/>
                </a:solidFill>
              </a:rPr>
              <a:t> </a:t>
            </a:r>
            <a:r>
              <a:rPr lang="ru-RU" sz="2000" b="1" u="sng" dirty="0" err="1">
                <a:solidFill>
                  <a:schemeClr val="tx1"/>
                </a:solidFill>
              </a:rPr>
              <a:t>фондів</a:t>
            </a:r>
            <a:r>
              <a:rPr lang="ru-RU" sz="2000" b="1" u="sng" dirty="0">
                <a:solidFill>
                  <a:schemeClr val="tx1"/>
                </a:solidFill>
              </a:rPr>
              <a:t> та церкви, що можуть </a:t>
            </a:r>
            <a:r>
              <a:rPr lang="ru-RU" sz="2000" b="1" u="sng" dirty="0" err="1">
                <a:solidFill>
                  <a:schemeClr val="tx1"/>
                </a:solidFill>
              </a:rPr>
              <a:t>допомогти</a:t>
            </a:r>
            <a:r>
              <a:rPr lang="ru-RU" sz="2000" b="1" u="sng" dirty="0">
                <a:solidFill>
                  <a:schemeClr val="tx1"/>
                </a:solidFill>
              </a:rPr>
              <a:t> в разі </a:t>
            </a:r>
            <a:r>
              <a:rPr lang="ru-RU" sz="2000" b="1" u="sng" dirty="0" err="1">
                <a:solidFill>
                  <a:schemeClr val="tx1"/>
                </a:solidFill>
              </a:rPr>
              <a:t>виникнення</a:t>
            </a:r>
            <a:r>
              <a:rPr lang="ru-RU" sz="2000" b="1" u="sng" dirty="0">
                <a:solidFill>
                  <a:schemeClr val="tx1"/>
                </a:solidFill>
              </a:rPr>
              <a:t> </a:t>
            </a:r>
            <a:r>
              <a:rPr lang="ru-RU" sz="2000" b="1" u="sng" dirty="0" err="1">
                <a:solidFill>
                  <a:schemeClr val="tx1"/>
                </a:solidFill>
              </a:rPr>
              <a:t>непередбачених</a:t>
            </a:r>
            <a:r>
              <a:rPr lang="ru-RU" sz="2000" b="1" u="sng" dirty="0">
                <a:solidFill>
                  <a:schemeClr val="tx1"/>
                </a:solidFill>
              </a:rPr>
              <a:t> </a:t>
            </a:r>
            <a:r>
              <a:rPr lang="ru-RU" sz="2000" b="1" u="sng" dirty="0" err="1" smtClean="0">
                <a:solidFill>
                  <a:schemeClr val="tx1"/>
                </a:solidFill>
              </a:rPr>
              <a:t>ситуацій</a:t>
            </a:r>
            <a:endParaRPr lang="ru-RU" sz="2000" b="1" u="sng" dirty="0">
              <a:solidFill>
                <a:schemeClr val="tx1"/>
              </a:solidFill>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012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r>
              <a:rPr lang="uk-UA" sz="28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ЗАКОНОДАВСТВО У СФЕРІ ПРАЦЕВЛАШТУВАННЯ ЗА КОРДОНОМ</a:t>
            </a: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1360193" y="2679668"/>
            <a:ext cx="7229067" cy="825500"/>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uk-UA" dirty="0" smtClean="0">
                <a:solidFill>
                  <a:srgbClr val="F2F2F2"/>
                </a:solidFill>
                <a:latin typeface="Tahoma" pitchFamily="34" charset="0"/>
                <a:cs typeface="Tahoma" pitchFamily="34" charset="0"/>
              </a:rPr>
              <a:t>Конституція України від 28.06.1996 (у редакції від 21.02.2019)</a:t>
            </a:r>
            <a:endParaRPr lang="ru-RU" dirty="0">
              <a:solidFill>
                <a:srgbClr val="F2F2F2"/>
              </a:solidFill>
              <a:latin typeface="Tahoma" pitchFamily="34" charset="0"/>
              <a:cs typeface="Tahoma" pitchFamily="34" charset="0"/>
            </a:endParaRPr>
          </a:p>
        </p:txBody>
      </p:sp>
      <p:sp>
        <p:nvSpPr>
          <p:cNvPr id="9" name="Скругленный прямоугольник 8"/>
          <p:cNvSpPr/>
          <p:nvPr/>
        </p:nvSpPr>
        <p:spPr>
          <a:xfrm>
            <a:off x="1368361" y="3721262"/>
            <a:ext cx="7212733" cy="849313"/>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smtClean="0">
                <a:solidFill>
                  <a:srgbClr val="FFFFFF"/>
                </a:solidFill>
                <a:latin typeface="Tahoma" pitchFamily="34" charset="0"/>
                <a:cs typeface="Tahoma" pitchFamily="34" charset="0"/>
              </a:rPr>
              <a:t>Закон України «Про протидію торгівлі людьми» від 20.09.2011</a:t>
            </a:r>
            <a:endParaRPr lang="ru-RU" dirty="0">
              <a:solidFill>
                <a:srgbClr val="FFFFFF"/>
              </a:solidFill>
              <a:latin typeface="Tahoma" pitchFamily="34" charset="0"/>
              <a:cs typeface="Tahoma" pitchFamily="34" charset="0"/>
            </a:endParaRPr>
          </a:p>
        </p:txBody>
      </p:sp>
      <p:sp>
        <p:nvSpPr>
          <p:cNvPr id="18" name="Стрелка вправо 17"/>
          <p:cNvSpPr/>
          <p:nvPr/>
        </p:nvSpPr>
        <p:spPr>
          <a:xfrm>
            <a:off x="696251" y="4976000"/>
            <a:ext cx="603250" cy="504825"/>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sp>
        <p:nvSpPr>
          <p:cNvPr id="20" name="Стрелка вправо 19"/>
          <p:cNvSpPr/>
          <p:nvPr/>
        </p:nvSpPr>
        <p:spPr>
          <a:xfrm>
            <a:off x="688638" y="5906205"/>
            <a:ext cx="595312" cy="520700"/>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sp>
        <p:nvSpPr>
          <p:cNvPr id="22" name="Скругленный прямоугольник 21"/>
          <p:cNvSpPr/>
          <p:nvPr/>
        </p:nvSpPr>
        <p:spPr>
          <a:xfrm>
            <a:off x="1394956" y="5783996"/>
            <a:ext cx="7205422" cy="765122"/>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uk-UA" dirty="0" smtClean="0">
                <a:latin typeface="Tahoma" panose="020B0604030504040204" pitchFamily="34" charset="0"/>
                <a:ea typeface="Tahoma" panose="020B0604030504040204" pitchFamily="34" charset="0"/>
                <a:cs typeface="Tahoma" panose="020B0604030504040204" pitchFamily="34" charset="0"/>
              </a:rPr>
              <a:t>Закон України «Про зайнятість населення» від 05.07.2012</a:t>
            </a:r>
            <a:endParaRPr lang="ru-RU" dirty="0">
              <a:latin typeface="Tahoma" panose="020B0604030504040204" pitchFamily="34" charset="0"/>
              <a:ea typeface="Tahoma" panose="020B0604030504040204" pitchFamily="34" charset="0"/>
              <a:cs typeface="Tahoma" panose="020B0604030504040204" pitchFamily="34" charset="0"/>
            </a:endParaRPr>
          </a:p>
        </p:txBody>
      </p:sp>
      <p:sp>
        <p:nvSpPr>
          <p:cNvPr id="24" name="Стрелка вправо 23"/>
          <p:cNvSpPr/>
          <p:nvPr/>
        </p:nvSpPr>
        <p:spPr>
          <a:xfrm>
            <a:off x="727947" y="2906766"/>
            <a:ext cx="569589" cy="503237"/>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pic>
        <p:nvPicPr>
          <p:cNvPr id="6" name="Рисунок 5"/>
          <p:cNvPicPr>
            <a:picLocks noChangeAspect="1"/>
          </p:cNvPicPr>
          <p:nvPr/>
        </p:nvPicPr>
        <p:blipFill>
          <a:blip r:embed="rId3"/>
          <a:stretch>
            <a:fillRect/>
          </a:stretch>
        </p:blipFill>
        <p:spPr>
          <a:xfrm>
            <a:off x="742019" y="3912845"/>
            <a:ext cx="584813" cy="566977"/>
          </a:xfrm>
          <a:prstGeom prst="rect">
            <a:avLst/>
          </a:prstGeom>
        </p:spPr>
      </p:pic>
      <p:sp>
        <p:nvSpPr>
          <p:cNvPr id="17" name="Скругленный прямоугольник 16"/>
          <p:cNvSpPr/>
          <p:nvPr/>
        </p:nvSpPr>
        <p:spPr>
          <a:xfrm>
            <a:off x="1402894" y="4780615"/>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smtClean="0">
                <a:solidFill>
                  <a:srgbClr val="FFFFFF"/>
                </a:solidFill>
                <a:latin typeface="Tahoma" pitchFamily="34" charset="0"/>
                <a:cs typeface="Tahoma" pitchFamily="34" charset="0"/>
              </a:rPr>
              <a:t>Закон України «Про ліцензування видів господарської діяльності» від 02.03.2015</a:t>
            </a:r>
            <a:endParaRPr lang="ru-RU" dirty="0">
              <a:solidFill>
                <a:srgbClr val="FFFFFF"/>
              </a:solidFill>
              <a:latin typeface="Tahoma" pitchFamily="34" charset="0"/>
              <a:cs typeface="Tahoma" pitchFamily="34" charset="0"/>
            </a:endParaRPr>
          </a:p>
        </p:txBody>
      </p:sp>
    </p:spTree>
    <p:extLst>
      <p:ext uri="{BB962C8B-B14F-4D97-AF65-F5344CB8AC3E}">
        <p14:creationId xmlns:p14="http://schemas.microsoft.com/office/powerpoint/2010/main" val="319904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485545" y="1384486"/>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4" name="Стрелка вправо 23"/>
          <p:cNvSpPr/>
          <p:nvPr/>
        </p:nvSpPr>
        <p:spPr>
          <a:xfrm>
            <a:off x="646842" y="1831596"/>
            <a:ext cx="569589" cy="503237"/>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pic>
        <p:nvPicPr>
          <p:cNvPr id="6" name="Рисунок 5"/>
          <p:cNvPicPr>
            <a:picLocks noChangeAspect="1"/>
          </p:cNvPicPr>
          <p:nvPr/>
        </p:nvPicPr>
        <p:blipFill>
          <a:blip r:embed="rId3"/>
          <a:stretch>
            <a:fillRect/>
          </a:stretch>
        </p:blipFill>
        <p:spPr>
          <a:xfrm>
            <a:off x="646842" y="2798387"/>
            <a:ext cx="584813" cy="566977"/>
          </a:xfrm>
          <a:prstGeom prst="rect">
            <a:avLst/>
          </a:prstGeom>
        </p:spPr>
      </p:pic>
      <p:sp>
        <p:nvSpPr>
          <p:cNvPr id="13" name="Скругленный прямоугольник 12"/>
          <p:cNvSpPr/>
          <p:nvPr/>
        </p:nvSpPr>
        <p:spPr>
          <a:xfrm>
            <a:off x="1330212" y="4676129"/>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smtClean="0">
                <a:solidFill>
                  <a:srgbClr val="FFFFFF"/>
                </a:solidFill>
                <a:latin typeface="Tahoma" pitchFamily="34" charset="0"/>
                <a:cs typeface="Tahoma" pitchFamily="34" charset="0"/>
              </a:rPr>
              <a:t>Постанова Кабінету Міністрів України від 22.08.2012 №783 «Про затвердження Порядку взаємодії </a:t>
            </a:r>
            <a:r>
              <a:rPr lang="uk-UA" dirty="0" err="1" smtClean="0">
                <a:solidFill>
                  <a:srgbClr val="FFFFFF"/>
                </a:solidFill>
                <a:latin typeface="Tahoma" pitchFamily="34" charset="0"/>
                <a:cs typeface="Tahoma" pitchFamily="34" charset="0"/>
              </a:rPr>
              <a:t>суб</a:t>
            </a:r>
            <a:r>
              <a:rPr lang="en-US" dirty="0" smtClean="0">
                <a:solidFill>
                  <a:srgbClr val="FFFFFF"/>
                </a:solidFill>
                <a:latin typeface="Tahoma" pitchFamily="34" charset="0"/>
                <a:cs typeface="Tahoma" pitchFamily="34" charset="0"/>
              </a:rPr>
              <a:t>’</a:t>
            </a:r>
            <a:r>
              <a:rPr lang="uk-UA" dirty="0" err="1" smtClean="0">
                <a:solidFill>
                  <a:srgbClr val="FFFFFF"/>
                </a:solidFill>
                <a:latin typeface="Tahoma" pitchFamily="34" charset="0"/>
                <a:cs typeface="Tahoma" pitchFamily="34" charset="0"/>
              </a:rPr>
              <a:t>єктів</a:t>
            </a:r>
            <a:r>
              <a:rPr lang="uk-UA" dirty="0" smtClean="0">
                <a:solidFill>
                  <a:srgbClr val="FFFFFF"/>
                </a:solidFill>
                <a:latin typeface="Tahoma" pitchFamily="34" charset="0"/>
                <a:cs typeface="Tahoma" pitchFamily="34" charset="0"/>
              </a:rPr>
              <a:t>, які здійснюють заходи у сфері протидії торгівлі людьми»</a:t>
            </a:r>
            <a:endParaRPr lang="ru-RU" dirty="0">
              <a:solidFill>
                <a:srgbClr val="FFFFFF"/>
              </a:solidFill>
              <a:latin typeface="Tahoma" pitchFamily="34" charset="0"/>
              <a:cs typeface="Tahoma" pitchFamily="34" charset="0"/>
            </a:endParaRPr>
          </a:p>
        </p:txBody>
      </p:sp>
      <p:sp>
        <p:nvSpPr>
          <p:cNvPr id="14" name="Скругленный прямоугольник 13"/>
          <p:cNvSpPr/>
          <p:nvPr/>
        </p:nvSpPr>
        <p:spPr>
          <a:xfrm>
            <a:off x="1321808" y="3658440"/>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smtClean="0">
                <a:solidFill>
                  <a:srgbClr val="FFFFFF"/>
                </a:solidFill>
                <a:latin typeface="Tahoma" pitchFamily="34" charset="0"/>
                <a:cs typeface="Tahoma" pitchFamily="34" charset="0"/>
              </a:rPr>
              <a:t>Постанова Кабінету Міністрів України від 25.05.2012 №660 «Про затвердження Порядку виплати одноразової матеріальної допомоги особам, які постраждали від торгівлі людьми»</a:t>
            </a:r>
            <a:endParaRPr lang="ru-RU" dirty="0">
              <a:solidFill>
                <a:srgbClr val="FFFFFF"/>
              </a:solidFill>
              <a:latin typeface="Tahoma" pitchFamily="34" charset="0"/>
              <a:cs typeface="Tahoma" pitchFamily="34" charset="0"/>
            </a:endParaRPr>
          </a:p>
        </p:txBody>
      </p:sp>
      <p:sp>
        <p:nvSpPr>
          <p:cNvPr id="15" name="Скругленный прямоугольник 14"/>
          <p:cNvSpPr/>
          <p:nvPr/>
        </p:nvSpPr>
        <p:spPr>
          <a:xfrm>
            <a:off x="1330213" y="5680801"/>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600" dirty="0" smtClean="0">
                <a:solidFill>
                  <a:srgbClr val="FFFFFF"/>
                </a:solidFill>
                <a:latin typeface="Tahoma" pitchFamily="34" charset="0"/>
                <a:cs typeface="Tahoma" pitchFamily="34" charset="0"/>
              </a:rPr>
              <a:t>Постанова Кабінету Міністрів України від 16.12.2015 №1060 «Про затвердження Ліцензійних умов провадження господарської діяльності з посередництва у працевлаштуванні за кордоном</a:t>
            </a:r>
            <a:endParaRPr lang="ru-RU" sz="1600" dirty="0">
              <a:solidFill>
                <a:srgbClr val="FFFFFF"/>
              </a:solidFill>
              <a:latin typeface="Tahoma" pitchFamily="34" charset="0"/>
              <a:cs typeface="Tahoma" pitchFamily="34" charset="0"/>
            </a:endParaRPr>
          </a:p>
        </p:txBody>
      </p:sp>
      <p:pic>
        <p:nvPicPr>
          <p:cNvPr id="16" name="Рисунок 15"/>
          <p:cNvPicPr>
            <a:picLocks noChangeAspect="1"/>
          </p:cNvPicPr>
          <p:nvPr/>
        </p:nvPicPr>
        <p:blipFill>
          <a:blip r:embed="rId3"/>
          <a:stretch>
            <a:fillRect/>
          </a:stretch>
        </p:blipFill>
        <p:spPr>
          <a:xfrm>
            <a:off x="646841" y="3800237"/>
            <a:ext cx="584813" cy="566977"/>
          </a:xfrm>
          <a:prstGeom prst="rect">
            <a:avLst/>
          </a:prstGeom>
        </p:spPr>
      </p:pic>
      <p:sp>
        <p:nvSpPr>
          <p:cNvPr id="17" name="Скругленный прямоугольник 16"/>
          <p:cNvSpPr/>
          <p:nvPr/>
        </p:nvSpPr>
        <p:spPr>
          <a:xfrm>
            <a:off x="1286209" y="2640751"/>
            <a:ext cx="7185543" cy="821849"/>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dirty="0" smtClean="0">
                <a:solidFill>
                  <a:srgbClr val="FFFFFF"/>
                </a:solidFill>
                <a:latin typeface="Tahoma" pitchFamily="34" charset="0"/>
                <a:cs typeface="Tahoma" pitchFamily="34" charset="0"/>
              </a:rPr>
              <a:t>Постанова Кабінету Міністрів України від 22.05.2012 №417 «Про затвердження Порядку встановлення статусу особи, яка постраждала від торгівлі людьми»</a:t>
            </a:r>
            <a:endParaRPr lang="ru-RU" dirty="0">
              <a:solidFill>
                <a:srgbClr val="FFFFFF"/>
              </a:solidFill>
              <a:latin typeface="Tahoma" pitchFamily="34" charset="0"/>
              <a:cs typeface="Tahoma" pitchFamily="34" charset="0"/>
            </a:endParaRPr>
          </a:p>
        </p:txBody>
      </p:sp>
      <p:sp>
        <p:nvSpPr>
          <p:cNvPr id="18" name="Скругленный прямоугольник 17"/>
          <p:cNvSpPr/>
          <p:nvPr/>
        </p:nvSpPr>
        <p:spPr>
          <a:xfrm>
            <a:off x="1276270" y="1676932"/>
            <a:ext cx="7205422" cy="765122"/>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uk-UA" dirty="0" smtClean="0">
                <a:latin typeface="Tahoma" panose="020B0604030504040204" pitchFamily="34" charset="0"/>
                <a:ea typeface="Tahoma" panose="020B0604030504040204" pitchFamily="34" charset="0"/>
                <a:cs typeface="Tahoma" panose="020B0604030504040204" pitchFamily="34" charset="0"/>
              </a:rPr>
              <a:t>Постанова Кабінету Міністрів України від 18.01.2012 №29 «Про національного координатора у сфері протидії торгівлі людьми»</a:t>
            </a:r>
            <a:endParaRPr lang="ru-RU" dirty="0">
              <a:latin typeface="Tahoma" panose="020B0604030504040204" pitchFamily="34" charset="0"/>
              <a:ea typeface="Tahoma" panose="020B0604030504040204" pitchFamily="34" charset="0"/>
              <a:cs typeface="Tahoma" panose="020B0604030504040204" pitchFamily="34" charset="0"/>
            </a:endParaRPr>
          </a:p>
        </p:txBody>
      </p:sp>
      <p:pic>
        <p:nvPicPr>
          <p:cNvPr id="20" name="Рисунок 19"/>
          <p:cNvPicPr>
            <a:picLocks noChangeAspect="1"/>
          </p:cNvPicPr>
          <p:nvPr/>
        </p:nvPicPr>
        <p:blipFill>
          <a:blip r:embed="rId3"/>
          <a:stretch>
            <a:fillRect/>
          </a:stretch>
        </p:blipFill>
        <p:spPr>
          <a:xfrm>
            <a:off x="709591" y="4857805"/>
            <a:ext cx="584813" cy="566977"/>
          </a:xfrm>
          <a:prstGeom prst="rect">
            <a:avLst/>
          </a:prstGeom>
        </p:spPr>
      </p:pic>
      <p:pic>
        <p:nvPicPr>
          <p:cNvPr id="21" name="Рисунок 20"/>
          <p:cNvPicPr>
            <a:picLocks noChangeAspect="1"/>
          </p:cNvPicPr>
          <p:nvPr/>
        </p:nvPicPr>
        <p:blipFill>
          <a:blip r:embed="rId3"/>
          <a:stretch>
            <a:fillRect/>
          </a:stretch>
        </p:blipFill>
        <p:spPr>
          <a:xfrm>
            <a:off x="646841" y="5808236"/>
            <a:ext cx="584813" cy="566977"/>
          </a:xfrm>
          <a:prstGeom prst="rect">
            <a:avLst/>
          </a:prstGeom>
        </p:spPr>
      </p:pic>
    </p:spTree>
    <p:extLst>
      <p:ext uri="{BB962C8B-B14F-4D97-AF65-F5344CB8AC3E}">
        <p14:creationId xmlns:p14="http://schemas.microsoft.com/office/powerpoint/2010/main" val="55931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09902"/>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endParaRPr lang="uk-UA" dirty="0" smtClean="0"/>
          </a:p>
          <a:p>
            <a:pPr lvl="0"/>
            <a:endParaRPr lang="uk-UA" dirty="0"/>
          </a:p>
          <a:p>
            <a:pPr lvl="0"/>
            <a:endParaRPr lang="uk-UA" dirty="0" smtClean="0"/>
          </a:p>
          <a:p>
            <a:pPr marL="285750" lvl="0" indent="-285750">
              <a:buFont typeface="Wingdings" panose="05000000000000000000" pitchFamily="2" charset="2"/>
              <a:buChar char="ü"/>
            </a:pPr>
            <a:endParaRPr lang="uk-UA" b="1" dirty="0" smtClean="0">
              <a:solidFill>
                <a:schemeClr val="tx1"/>
              </a:solidFill>
            </a:endParaRPr>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marL="285750" lvl="0" indent="-285750">
              <a:buFont typeface="Wingdings" panose="05000000000000000000" pitchFamily="2" charset="2"/>
              <a:buChar char="ü"/>
            </a:pPr>
            <a:endParaRPr lang="ru-RU" dirty="0" smtClean="0"/>
          </a:p>
          <a:p>
            <a:pPr marL="285750" lvl="0" indent="-285750">
              <a:buFont typeface="Wingdings" panose="05000000000000000000" pitchFamily="2" charset="2"/>
              <a:buChar char="ü"/>
            </a:pPr>
            <a:endParaRPr lang="ru-RU" b="1" dirty="0">
              <a:solidFill>
                <a:schemeClr val="tx1"/>
              </a:solidFill>
            </a:endParaRPr>
          </a:p>
          <a:p>
            <a:pPr marL="285750" lvl="0" indent="-285750">
              <a:buFont typeface="Wingdings" panose="05000000000000000000" pitchFamily="2" charset="2"/>
              <a:buChar char="ü"/>
            </a:pPr>
            <a:endParaRPr lang="ru-RU" b="1" dirty="0" smtClean="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719301" y="3991022"/>
            <a:ext cx="7883655" cy="2313646"/>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1" dirty="0" smtClean="0">
                <a:solidFill>
                  <a:srgbClr val="FFFFFF"/>
                </a:solidFill>
                <a:latin typeface="Tahoma" pitchFamily="34" charset="0"/>
                <a:cs typeface="Tahoma" pitchFamily="34" charset="0"/>
              </a:rPr>
              <a:t>Закон України «Про зайнятість населення»</a:t>
            </a:r>
          </a:p>
          <a:p>
            <a:r>
              <a:rPr lang="ru-RU" sz="1600" dirty="0" smtClean="0"/>
              <a:t>Стаття 10. Право особи на трудову діяльність за кордоном</a:t>
            </a:r>
          </a:p>
          <a:p>
            <a:r>
              <a:rPr lang="ru-RU" sz="1600" dirty="0" smtClean="0"/>
              <a:t>1</a:t>
            </a:r>
            <a:r>
              <a:rPr lang="ru-RU" sz="1600" dirty="0"/>
              <a:t>. Громадяни України мають право займатися трудовою діяльністю за кордоном, якщо </a:t>
            </a:r>
            <a:r>
              <a:rPr lang="ru-RU" sz="1600" dirty="0" err="1"/>
              <a:t>така</a:t>
            </a:r>
            <a:r>
              <a:rPr lang="ru-RU" sz="1600" dirty="0"/>
              <a:t> діяльність не заборонена законодавством України та держави перебування.</a:t>
            </a:r>
          </a:p>
          <a:p>
            <a:r>
              <a:rPr lang="ru-RU" sz="1600" dirty="0"/>
              <a:t>2. Права громадян України, які працюють за кордоном, захищаються законодавством України та держави перебування, якщо інше не передбачено міжнародними договорами України, </a:t>
            </a:r>
            <a:r>
              <a:rPr lang="ru-RU" sz="1600" dirty="0" err="1"/>
              <a:t>згода</a:t>
            </a:r>
            <a:r>
              <a:rPr lang="ru-RU" sz="1600" dirty="0"/>
              <a:t> на </a:t>
            </a:r>
            <a:r>
              <a:rPr lang="ru-RU" sz="1600" dirty="0" err="1"/>
              <a:t>обов'язковість</a:t>
            </a:r>
            <a:r>
              <a:rPr lang="ru-RU" sz="1600" dirty="0"/>
              <a:t> яких </a:t>
            </a:r>
            <a:r>
              <a:rPr lang="ru-RU" sz="1600" dirty="0" err="1"/>
              <a:t>надана</a:t>
            </a:r>
            <a:r>
              <a:rPr lang="ru-RU" sz="1600" dirty="0"/>
              <a:t> Верховною Радою України.</a:t>
            </a:r>
          </a:p>
          <a:p>
            <a:pPr algn="ctr">
              <a:defRPr/>
            </a:pPr>
            <a:endParaRPr lang="ru-RU" sz="1600" dirty="0">
              <a:solidFill>
                <a:srgbClr val="FFFFFF"/>
              </a:solidFill>
              <a:latin typeface="Tahoma" pitchFamily="34" charset="0"/>
              <a:cs typeface="Tahoma" pitchFamily="34" charset="0"/>
            </a:endParaRPr>
          </a:p>
        </p:txBody>
      </p:sp>
      <p:sp>
        <p:nvSpPr>
          <p:cNvPr id="11" name="Скругленный прямоугольник 10"/>
          <p:cNvSpPr/>
          <p:nvPr/>
        </p:nvSpPr>
        <p:spPr>
          <a:xfrm>
            <a:off x="719301" y="1435207"/>
            <a:ext cx="7883655" cy="2357570"/>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600" dirty="0" smtClean="0">
              <a:solidFill>
                <a:srgbClr val="FFFFFF"/>
              </a:solidFill>
              <a:latin typeface="Tahoma" pitchFamily="34" charset="0"/>
              <a:cs typeface="Tahoma" pitchFamily="34" charset="0"/>
            </a:endParaRPr>
          </a:p>
          <a:p>
            <a:pPr algn="ctr">
              <a:defRPr/>
            </a:pPr>
            <a:r>
              <a:rPr lang="uk-UA" b="1" dirty="0" smtClean="0">
                <a:solidFill>
                  <a:schemeClr val="bg1"/>
                </a:solidFill>
                <a:latin typeface="Tahoma" pitchFamily="34" charset="0"/>
                <a:cs typeface="Tahoma" pitchFamily="34" charset="0"/>
              </a:rPr>
              <a:t>Конституція України</a:t>
            </a:r>
          </a:p>
          <a:p>
            <a:r>
              <a:rPr lang="ru-RU" b="1" dirty="0"/>
              <a:t>Стаття 43.</a:t>
            </a:r>
            <a:r>
              <a:rPr lang="ru-RU" sz="1600" dirty="0"/>
              <a:t> Кожен має право на працю, що включає можливість заробляти собі на життя працею, яку він вільно обирає або на яку вільно погоджується.</a:t>
            </a:r>
          </a:p>
          <a:p>
            <a:r>
              <a:rPr lang="ru-RU" sz="1600" dirty="0" smtClean="0"/>
              <a:t>Держава створює умови для повного здійснення громадянами права на працю, гарантує рівні можливості у виборі професії та роду трудової діяльності, реалізовує програми професійно-</a:t>
            </a:r>
            <a:r>
              <a:rPr lang="ru-RU" sz="1600" dirty="0" err="1" smtClean="0"/>
              <a:t>технічного</a:t>
            </a:r>
            <a:r>
              <a:rPr lang="ru-RU" sz="1600" dirty="0" smtClean="0"/>
              <a:t> навчання, підготовки і перепідготовки кадрів відповідно до суспільних потреб.</a:t>
            </a:r>
          </a:p>
          <a:p>
            <a:r>
              <a:rPr lang="ru-RU" sz="1600" dirty="0" smtClean="0"/>
              <a:t>Використання </a:t>
            </a:r>
            <a:r>
              <a:rPr lang="ru-RU" sz="1600" dirty="0"/>
              <a:t>примусової праці забороняється. </a:t>
            </a:r>
          </a:p>
          <a:p>
            <a:endParaRPr lang="ru-RU" sz="1600" dirty="0"/>
          </a:p>
          <a:p>
            <a:pPr algn="ctr">
              <a:defRPr/>
            </a:pPr>
            <a:endParaRPr lang="ru-RU" sz="1600" dirty="0">
              <a:solidFill>
                <a:srgbClr val="FFFFFF"/>
              </a:solidFill>
              <a:latin typeface="Tahoma" pitchFamily="34" charset="0"/>
              <a:cs typeface="Tahoma" pitchFamily="34" charset="0"/>
            </a:endParaRPr>
          </a:p>
        </p:txBody>
      </p:sp>
    </p:spTree>
    <p:extLst>
      <p:ext uri="{BB962C8B-B14F-4D97-AF65-F5344CB8AC3E}">
        <p14:creationId xmlns:p14="http://schemas.microsoft.com/office/powerpoint/2010/main" val="219105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ü"/>
            </a:pPr>
            <a:endParaRPr lang="uk-UA" sz="2000" b="1" dirty="0" smtClean="0">
              <a:solidFill>
                <a:schemeClr val="tx1"/>
              </a:solidFill>
            </a:endParaRPr>
          </a:p>
          <a:p>
            <a:pPr marL="285750" lvl="0" indent="-285750">
              <a:buFont typeface="Wingdings" panose="05000000000000000000" pitchFamily="2" charset="2"/>
              <a:buChar char="ü"/>
            </a:pPr>
            <a:r>
              <a:rPr lang="uk-UA" sz="2400" b="1" dirty="0" smtClean="0">
                <a:solidFill>
                  <a:schemeClr val="tx1"/>
                </a:solidFill>
              </a:rPr>
              <a:t>За даними Генеральної прокуратури України:</a:t>
            </a:r>
          </a:p>
          <a:p>
            <a:pPr lvl="0" algn="just"/>
            <a:endParaRPr lang="ru-RU" sz="2000" b="1" dirty="0" smtClean="0">
              <a:solidFill>
                <a:schemeClr val="tx1"/>
              </a:solidFill>
            </a:endParaRPr>
          </a:p>
          <a:p>
            <a:pPr marL="342900" lvl="0" indent="-342900" algn="just">
              <a:buFont typeface="Arial" panose="020B0604020202020204" pitchFamily="34" charset="0"/>
              <a:buChar char="•"/>
            </a:pPr>
            <a:r>
              <a:rPr lang="ru-RU" sz="2000" b="1" dirty="0" smtClean="0">
                <a:solidFill>
                  <a:schemeClr val="tx1"/>
                </a:solidFill>
              </a:rPr>
              <a:t>з</a:t>
            </a:r>
            <a:r>
              <a:rPr lang="ru-RU" sz="2000" b="1" dirty="0" smtClean="0">
                <a:solidFill>
                  <a:schemeClr val="tx1"/>
                </a:solidFill>
              </a:rPr>
              <a:t>а </a:t>
            </a:r>
            <a:r>
              <a:rPr lang="ru-RU" sz="2000" b="1" dirty="0">
                <a:solidFill>
                  <a:schemeClr val="tx1"/>
                </a:solidFill>
              </a:rPr>
              <a:t>майже шість років жертвами торгівлі людьми стали більше </a:t>
            </a:r>
            <a:r>
              <a:rPr lang="ru-RU" sz="2400" b="1" dirty="0" smtClean="0">
                <a:solidFill>
                  <a:schemeClr val="tx1"/>
                </a:solidFill>
              </a:rPr>
              <a:t>1000</a:t>
            </a:r>
            <a:r>
              <a:rPr lang="ru-RU" sz="2000" b="1" dirty="0" smtClean="0">
                <a:solidFill>
                  <a:schemeClr val="tx1"/>
                </a:solidFill>
              </a:rPr>
              <a:t> громадян України</a:t>
            </a:r>
          </a:p>
          <a:p>
            <a:pPr marL="342900" lvl="0" indent="-342900" algn="just">
              <a:buFont typeface="Arial" panose="020B0604020202020204" pitchFamily="34" charset="0"/>
              <a:buChar char="•"/>
            </a:pPr>
            <a:endParaRPr lang="ru-RU" sz="2000" b="1" dirty="0" smtClean="0">
              <a:solidFill>
                <a:schemeClr val="tx1"/>
              </a:solidFill>
            </a:endParaRPr>
          </a:p>
          <a:p>
            <a:pPr marL="342900" lvl="0" indent="-342900" algn="just">
              <a:buFont typeface="Arial" panose="020B0604020202020204" pitchFamily="34" charset="0"/>
              <a:buChar char="•"/>
            </a:pPr>
            <a:r>
              <a:rPr lang="ru-RU" sz="2000" b="1" dirty="0" smtClean="0">
                <a:solidFill>
                  <a:schemeClr val="tx1"/>
                </a:solidFill>
              </a:rPr>
              <a:t>до </a:t>
            </a:r>
            <a:r>
              <a:rPr lang="ru-RU" sz="2000" b="1" dirty="0">
                <a:solidFill>
                  <a:schemeClr val="tx1"/>
                </a:solidFill>
              </a:rPr>
              <a:t>країн призначення потерпілих громадян України від торгівлі людьми належать Російська Федерація, Турецька Республіка, Республіка Польща, Грецька Республіка, Італійська Республіка, Республіка </a:t>
            </a:r>
            <a:r>
              <a:rPr lang="ru-RU" sz="2000" b="1" dirty="0" err="1">
                <a:solidFill>
                  <a:schemeClr val="tx1"/>
                </a:solidFill>
              </a:rPr>
              <a:t>Болгарія</a:t>
            </a:r>
            <a:r>
              <a:rPr lang="ru-RU" sz="2000" b="1" dirty="0">
                <a:solidFill>
                  <a:schemeClr val="tx1"/>
                </a:solidFill>
              </a:rPr>
              <a:t>, Португальська Республіка, Об’єднані </a:t>
            </a:r>
            <a:r>
              <a:rPr lang="ru-RU" sz="2000" b="1" dirty="0" err="1">
                <a:solidFill>
                  <a:schemeClr val="tx1"/>
                </a:solidFill>
              </a:rPr>
              <a:t>Арабські</a:t>
            </a:r>
            <a:r>
              <a:rPr lang="ru-RU" sz="2000" b="1" dirty="0">
                <a:solidFill>
                  <a:schemeClr val="tx1"/>
                </a:solidFill>
              </a:rPr>
              <a:t> </a:t>
            </a:r>
            <a:r>
              <a:rPr lang="ru-RU" sz="2000" b="1" dirty="0" err="1">
                <a:solidFill>
                  <a:schemeClr val="tx1"/>
                </a:solidFill>
              </a:rPr>
              <a:t>Емірати</a:t>
            </a:r>
            <a:r>
              <a:rPr lang="ru-RU" sz="2000" b="1" dirty="0" smtClean="0">
                <a:solidFill>
                  <a:schemeClr val="tx1"/>
                </a:solidFill>
              </a:rPr>
              <a:t>»</a:t>
            </a:r>
          </a:p>
          <a:p>
            <a:pPr marL="342900" lvl="0" indent="-342900" algn="just">
              <a:buFont typeface="Arial" panose="020B0604020202020204" pitchFamily="34" charset="0"/>
              <a:buChar char="•"/>
            </a:pPr>
            <a:endParaRPr lang="ru-RU" sz="2000" b="1" dirty="0">
              <a:solidFill>
                <a:schemeClr val="tx1"/>
              </a:solidFill>
            </a:endParaRPr>
          </a:p>
          <a:p>
            <a:pPr marL="342900" lvl="0" indent="-342900" algn="just">
              <a:buFont typeface="Arial" panose="020B0604020202020204" pitchFamily="34" charset="0"/>
              <a:buChar char="•"/>
            </a:pPr>
            <a:r>
              <a:rPr lang="ru-RU" sz="2000" b="1" dirty="0">
                <a:solidFill>
                  <a:schemeClr val="tx1"/>
                </a:solidFill>
              </a:rPr>
              <a:t>останнім часом </a:t>
            </a:r>
            <a:r>
              <a:rPr lang="ru-RU" sz="2000" b="1" dirty="0" err="1">
                <a:solidFill>
                  <a:schemeClr val="tx1"/>
                </a:solidFill>
              </a:rPr>
              <a:t>набирають</a:t>
            </a:r>
            <a:r>
              <a:rPr lang="ru-RU" sz="2000" b="1" dirty="0">
                <a:solidFill>
                  <a:schemeClr val="tx1"/>
                </a:solidFill>
              </a:rPr>
              <a:t> </a:t>
            </a:r>
            <a:r>
              <a:rPr lang="ru-RU" sz="2000" b="1" dirty="0" err="1">
                <a:solidFill>
                  <a:schemeClr val="tx1"/>
                </a:solidFill>
              </a:rPr>
              <a:t>поширення</a:t>
            </a:r>
            <a:r>
              <a:rPr lang="ru-RU" sz="2000" b="1" dirty="0">
                <a:solidFill>
                  <a:schemeClr val="tx1"/>
                </a:solidFill>
              </a:rPr>
              <a:t> такі </a:t>
            </a:r>
            <a:r>
              <a:rPr lang="ru-RU" sz="2000" b="1" dirty="0" err="1">
                <a:solidFill>
                  <a:schemeClr val="tx1"/>
                </a:solidFill>
              </a:rPr>
              <a:t>види</a:t>
            </a:r>
            <a:r>
              <a:rPr lang="ru-RU" sz="2000" b="1" dirty="0">
                <a:solidFill>
                  <a:schemeClr val="tx1"/>
                </a:solidFill>
              </a:rPr>
              <a:t> експлуатації, як </a:t>
            </a:r>
            <a:r>
              <a:rPr lang="ru-RU" sz="2000" b="1" dirty="0" err="1">
                <a:solidFill>
                  <a:schemeClr val="tx1"/>
                </a:solidFill>
              </a:rPr>
              <a:t>втягнення</a:t>
            </a:r>
            <a:r>
              <a:rPr lang="ru-RU" sz="2000" b="1" dirty="0">
                <a:solidFill>
                  <a:schemeClr val="tx1"/>
                </a:solidFill>
              </a:rPr>
              <a:t> у </a:t>
            </a:r>
            <a:r>
              <a:rPr lang="ru-RU" sz="2000" b="1" dirty="0" err="1">
                <a:solidFill>
                  <a:schemeClr val="tx1"/>
                </a:solidFill>
              </a:rPr>
              <a:t>злочинну</a:t>
            </a:r>
            <a:r>
              <a:rPr lang="ru-RU" sz="2000" b="1" dirty="0">
                <a:solidFill>
                  <a:schemeClr val="tx1"/>
                </a:solidFill>
              </a:rPr>
              <a:t> діяльність та </a:t>
            </a:r>
            <a:r>
              <a:rPr lang="ru-RU" sz="2000" b="1" dirty="0" err="1">
                <a:solidFill>
                  <a:schemeClr val="tx1"/>
                </a:solidFill>
              </a:rPr>
              <a:t>примусова</a:t>
            </a:r>
            <a:r>
              <a:rPr lang="ru-RU" sz="2000" b="1" dirty="0">
                <a:solidFill>
                  <a:schemeClr val="tx1"/>
                </a:solidFill>
              </a:rPr>
              <a:t> </a:t>
            </a:r>
            <a:r>
              <a:rPr lang="ru-RU" sz="2000" b="1" dirty="0" err="1">
                <a:solidFill>
                  <a:schemeClr val="tx1"/>
                </a:solidFill>
              </a:rPr>
              <a:t>праця</a:t>
            </a:r>
            <a:r>
              <a:rPr lang="ru-RU" sz="2000" b="1" dirty="0">
                <a:solidFill>
                  <a:schemeClr val="tx1"/>
                </a:solidFill>
              </a:rPr>
              <a:t>. Також мають місце і </a:t>
            </a:r>
            <a:r>
              <a:rPr lang="ru-RU" sz="2000" b="1" dirty="0" err="1">
                <a:solidFill>
                  <a:schemeClr val="tx1"/>
                </a:solidFill>
              </a:rPr>
              <a:t>випадки</a:t>
            </a:r>
            <a:r>
              <a:rPr lang="ru-RU" sz="2000" b="1" dirty="0">
                <a:solidFill>
                  <a:schemeClr val="tx1"/>
                </a:solidFill>
              </a:rPr>
              <a:t> сексуальної експлуатації потерпілих від торгівлі </a:t>
            </a:r>
            <a:r>
              <a:rPr lang="ru-RU" sz="2000" b="1" dirty="0" smtClean="0">
                <a:solidFill>
                  <a:schemeClr val="tx1"/>
                </a:solidFill>
              </a:rPr>
              <a:t>людьми</a:t>
            </a:r>
          </a:p>
          <a:p>
            <a:pPr lvl="0"/>
            <a:endParaRPr lang="ru-RU" dirty="0" smtClean="0">
              <a:solidFill>
                <a:schemeClr val="tx1"/>
              </a:solidFill>
            </a:endParaRPr>
          </a:p>
          <a:p>
            <a:pPr marL="285750" lvl="0" indent="-285750">
              <a:buFont typeface="Arial" panose="020B0604020202020204" pitchFamily="34" charset="0"/>
              <a:buChar char="•"/>
            </a:pPr>
            <a:endParaRPr lang="uk-UA" b="1" dirty="0">
              <a:solidFill>
                <a:schemeClr val="tx1"/>
              </a:solidFill>
            </a:endParaRPr>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719302" y="1340768"/>
            <a:ext cx="7883655" cy="504056"/>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800" dirty="0" smtClean="0">
                <a:solidFill>
                  <a:srgbClr val="FFFFFF"/>
                </a:solidFill>
                <a:latin typeface="Tahoma" pitchFamily="34" charset="0"/>
                <a:cs typeface="Tahoma" pitchFamily="34" charset="0"/>
              </a:rPr>
              <a:t>СТАТИСТИКА</a:t>
            </a:r>
            <a:endParaRPr lang="ru-RU" sz="2800" dirty="0">
              <a:solidFill>
                <a:srgbClr val="FFFFFF"/>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683568" y="1336117"/>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endParaRPr lang="uk-UA" dirty="0" smtClean="0"/>
          </a:p>
          <a:p>
            <a:pPr lvl="0"/>
            <a:endParaRPr lang="uk-UA" dirty="0"/>
          </a:p>
          <a:p>
            <a:pPr lvl="0"/>
            <a:endParaRPr lang="uk-UA" dirty="0" smtClean="0"/>
          </a:p>
          <a:p>
            <a:pPr lvl="0"/>
            <a:endParaRPr lang="ru-RU" dirty="0" smtClean="0">
              <a:solidFill>
                <a:schemeClr val="tx1"/>
              </a:solidFill>
            </a:endParaRPr>
          </a:p>
          <a:p>
            <a:pPr marL="285750" lvl="0" indent="-285750">
              <a:buFont typeface="Arial" panose="020B0604020202020204" pitchFamily="34" charset="0"/>
              <a:buChar char="•"/>
            </a:pPr>
            <a:r>
              <a:rPr lang="ru-RU" sz="2000" b="1" dirty="0">
                <a:solidFill>
                  <a:schemeClr val="tx1"/>
                </a:solidFill>
              </a:rPr>
              <a:t>з</a:t>
            </a:r>
            <a:r>
              <a:rPr lang="ru-RU" sz="2000" b="1" dirty="0" smtClean="0">
                <a:solidFill>
                  <a:schemeClr val="tx1"/>
                </a:solidFill>
              </a:rPr>
              <a:t>а </a:t>
            </a:r>
            <a:r>
              <a:rPr lang="ru-RU" sz="2000" b="1" dirty="0">
                <a:solidFill>
                  <a:schemeClr val="tx1"/>
                </a:solidFill>
              </a:rPr>
              <a:t>шість років жертвами торгівлі людьми стали </a:t>
            </a:r>
            <a:r>
              <a:rPr lang="ru-RU" sz="2400" b="1" dirty="0">
                <a:solidFill>
                  <a:schemeClr val="tx1"/>
                </a:solidFill>
              </a:rPr>
              <a:t>1065</a:t>
            </a:r>
            <a:r>
              <a:rPr lang="ru-RU" sz="2000" b="1" dirty="0">
                <a:solidFill>
                  <a:schemeClr val="tx1"/>
                </a:solidFill>
              </a:rPr>
              <a:t> громадян України. За цей час було обліковано </a:t>
            </a:r>
            <a:r>
              <a:rPr lang="ru-RU" sz="2400" b="1" dirty="0">
                <a:solidFill>
                  <a:schemeClr val="tx1"/>
                </a:solidFill>
              </a:rPr>
              <a:t>1238</a:t>
            </a:r>
            <a:r>
              <a:rPr lang="ru-RU" sz="2000" b="1" dirty="0">
                <a:solidFill>
                  <a:schemeClr val="tx1"/>
                </a:solidFill>
              </a:rPr>
              <a:t> кримінальних проваджень за ст. 149 КК України (торгівля людьми). Загалом за цей період було зареєстровано </a:t>
            </a:r>
            <a:r>
              <a:rPr lang="ru-RU" sz="2400" b="1" dirty="0">
                <a:solidFill>
                  <a:schemeClr val="tx1"/>
                </a:solidFill>
              </a:rPr>
              <a:t>1328 </a:t>
            </a:r>
            <a:r>
              <a:rPr lang="ru-RU" sz="2000" b="1" dirty="0">
                <a:solidFill>
                  <a:schemeClr val="tx1"/>
                </a:solidFill>
              </a:rPr>
              <a:t>кримінальних правопорушень, з цієї кількості закрито </a:t>
            </a:r>
            <a:r>
              <a:rPr lang="ru-RU" sz="2400" b="1" dirty="0">
                <a:solidFill>
                  <a:schemeClr val="tx1"/>
                </a:solidFill>
              </a:rPr>
              <a:t>90</a:t>
            </a:r>
            <a:r>
              <a:rPr lang="ru-RU" sz="2000" b="1" dirty="0">
                <a:solidFill>
                  <a:schemeClr val="tx1"/>
                </a:solidFill>
              </a:rPr>
              <a:t> проваджень</a:t>
            </a:r>
            <a:br>
              <a:rPr lang="ru-RU" sz="2000" b="1" dirty="0">
                <a:solidFill>
                  <a:schemeClr val="tx1"/>
                </a:solidFill>
              </a:rPr>
            </a:br>
            <a:endParaRPr lang="ru-RU" sz="2000" b="1" dirty="0" smtClean="0">
              <a:solidFill>
                <a:schemeClr val="tx1"/>
              </a:solidFill>
            </a:endParaRPr>
          </a:p>
          <a:p>
            <a:pPr marL="285750" lvl="0" indent="-285750">
              <a:buFont typeface="Arial" panose="020B0604020202020204" pitchFamily="34" charset="0"/>
              <a:buChar char="•"/>
            </a:pPr>
            <a:r>
              <a:rPr lang="ru-RU" sz="2000" b="1" dirty="0">
                <a:solidFill>
                  <a:schemeClr val="tx1"/>
                </a:solidFill>
              </a:rPr>
              <a:t>починаючи з 2017 року кількість жертв торгівлі людьми почала збільшуватися. У 2017 жертвами торгівлі людьми стало </a:t>
            </a:r>
            <a:r>
              <a:rPr lang="ru-RU" sz="2400" b="1" dirty="0">
                <a:solidFill>
                  <a:schemeClr val="tx1"/>
                </a:solidFill>
              </a:rPr>
              <a:t>309 </a:t>
            </a:r>
            <a:r>
              <a:rPr lang="ru-RU" sz="2000" b="1" dirty="0">
                <a:solidFill>
                  <a:schemeClr val="tx1"/>
                </a:solidFill>
              </a:rPr>
              <a:t>громадян України, у 2018 – </a:t>
            </a:r>
            <a:r>
              <a:rPr lang="ru-RU" sz="2400" b="1" dirty="0">
                <a:solidFill>
                  <a:schemeClr val="tx1"/>
                </a:solidFill>
              </a:rPr>
              <a:t>231</a:t>
            </a:r>
            <a:r>
              <a:rPr lang="ru-RU" sz="2000" b="1" dirty="0">
                <a:solidFill>
                  <a:schemeClr val="tx1"/>
                </a:solidFill>
              </a:rPr>
              <a:t>, за січень – вересень 2019 – </a:t>
            </a:r>
            <a:r>
              <a:rPr lang="ru-RU" sz="2400" b="1" dirty="0">
                <a:solidFill>
                  <a:schemeClr val="tx1"/>
                </a:solidFill>
              </a:rPr>
              <a:t>228</a:t>
            </a:r>
            <a:r>
              <a:rPr lang="ru-RU" sz="2000" b="1" dirty="0">
                <a:solidFill>
                  <a:schemeClr val="tx1"/>
                </a:solidFill>
              </a:rPr>
              <a:t>. Найменше жертв торгівлі людьми було у 2016 – </a:t>
            </a:r>
            <a:r>
              <a:rPr lang="ru-RU" sz="2400" b="1" dirty="0">
                <a:solidFill>
                  <a:schemeClr val="tx1"/>
                </a:solidFill>
              </a:rPr>
              <a:t>86</a:t>
            </a:r>
            <a:r>
              <a:rPr lang="ru-RU" sz="2000" b="1" dirty="0">
                <a:solidFill>
                  <a:schemeClr val="tx1"/>
                </a:solidFill>
              </a:rPr>
              <a:t>, у 2014 – </a:t>
            </a:r>
            <a:r>
              <a:rPr lang="ru-RU" sz="2400" b="1" dirty="0">
                <a:solidFill>
                  <a:schemeClr val="tx1"/>
                </a:solidFill>
              </a:rPr>
              <a:t>98</a:t>
            </a:r>
            <a:r>
              <a:rPr lang="ru-RU" sz="2000" b="1" dirty="0">
                <a:solidFill>
                  <a:schemeClr val="tx1"/>
                </a:solidFill>
              </a:rPr>
              <a:t> та 2015 – </a:t>
            </a:r>
            <a:r>
              <a:rPr lang="ru-RU" sz="2400" b="1" dirty="0">
                <a:solidFill>
                  <a:schemeClr val="tx1"/>
                </a:solidFill>
              </a:rPr>
              <a:t>113</a:t>
            </a:r>
            <a:r>
              <a:rPr lang="ru-RU" sz="2000" b="1" dirty="0" smtClean="0">
                <a:solidFill>
                  <a:schemeClr val="tx1"/>
                </a:solidFill>
              </a:rPr>
              <a:t>.</a:t>
            </a:r>
          </a:p>
          <a:p>
            <a:pPr lvl="0"/>
            <a:endParaRPr lang="uk-UA" dirty="0">
              <a:solidFill>
                <a:schemeClr val="tx1"/>
              </a:solidFill>
            </a:endParaRPr>
          </a:p>
          <a:p>
            <a:pPr lvl="0"/>
            <a:endParaRPr lang="uk-UA" dirty="0" smtClean="0">
              <a:solidFill>
                <a:schemeClr val="tx1"/>
              </a:solidFill>
            </a:endParaRPr>
          </a:p>
          <a:p>
            <a:pPr lvl="0"/>
            <a:endParaRPr lang="uk-UA" dirty="0">
              <a:solidFill>
                <a:schemeClr val="tx1"/>
              </a:solidFill>
            </a:endParaRPr>
          </a:p>
          <a:p>
            <a:pPr lvl="0"/>
            <a:endParaRPr lang="uk-UA" dirty="0" smtClean="0">
              <a:solidFill>
                <a:schemeClr val="tx1"/>
              </a:solidFill>
            </a:endParaRPr>
          </a:p>
          <a:p>
            <a:pPr lvl="0"/>
            <a:endParaRPr lang="uk-UA" dirty="0">
              <a:solidFill>
                <a:schemeClr val="tx1"/>
              </a:solidFill>
            </a:endParaRPr>
          </a:p>
          <a:p>
            <a:pPr lvl="0"/>
            <a:endParaRPr lang="uk-UA" dirty="0" smtClean="0">
              <a:solidFill>
                <a:schemeClr val="tx1"/>
              </a:solidFill>
            </a:endParaRPr>
          </a:p>
          <a:p>
            <a:pPr lvl="0"/>
            <a:endParaRPr lang="uk-UA" dirty="0">
              <a:solidFill>
                <a:schemeClr val="tx1"/>
              </a:solidFill>
            </a:endParaRPr>
          </a:p>
          <a:p>
            <a:pPr lvl="0"/>
            <a:endParaRPr lang="uk-UA" dirty="0" smtClean="0">
              <a:solidFill>
                <a:schemeClr val="tx1"/>
              </a:solidFill>
            </a:endParaRPr>
          </a:p>
          <a:p>
            <a:pPr lvl="0"/>
            <a:endParaRPr lang="uk-UA" dirty="0">
              <a:solidFill>
                <a:schemeClr val="tx1"/>
              </a:solidFill>
            </a:endParaRPr>
          </a:p>
          <a:p>
            <a:pPr lvl="0"/>
            <a:endParaRPr lang="uk-UA" dirty="0" smtClean="0">
              <a:solidFill>
                <a:schemeClr val="tx1"/>
              </a:solidFill>
            </a:endParaRPr>
          </a:p>
          <a:p>
            <a:pPr lvl="0"/>
            <a:endParaRPr lang="ru-RU" dirty="0" smtClean="0">
              <a:solidFill>
                <a:schemeClr val="tx1"/>
              </a:solidFill>
            </a:endParaRPr>
          </a:p>
          <a:p>
            <a:pPr lvl="0"/>
            <a:r>
              <a:rPr lang="ru-RU" dirty="0">
                <a:solidFill>
                  <a:schemeClr val="tx1"/>
                </a:solidFill>
              </a:rPr>
              <a:t/>
            </a:r>
            <a:br>
              <a:rPr lang="ru-RU" dirty="0">
                <a:solidFill>
                  <a:schemeClr val="tx1"/>
                </a:solidFill>
              </a:rPr>
            </a:br>
            <a:endParaRPr lang="ru-RU" dirty="0" smtClean="0">
              <a:solidFill>
                <a:schemeClr val="tx1"/>
              </a:solidFill>
            </a:endParaRPr>
          </a:p>
          <a:p>
            <a:pPr marL="285750" lvl="0" indent="-285750">
              <a:buFont typeface="Arial" panose="020B0604020202020204" pitchFamily="34" charset="0"/>
              <a:buChar char="•"/>
            </a:pPr>
            <a:endParaRPr lang="uk-UA" b="1" dirty="0">
              <a:solidFill>
                <a:schemeClr val="tx1"/>
              </a:solidFill>
            </a:endParaRPr>
          </a:p>
          <a:p>
            <a:pPr marL="285750" lvl="0" indent="-285750">
              <a:buFont typeface="Wingdings" panose="05000000000000000000" pitchFamily="2" charset="2"/>
              <a:buChar char="ü"/>
            </a:pPr>
            <a:endParaRPr lang="uk-UA" b="1" dirty="0">
              <a:solidFill>
                <a:schemeClr val="tx1"/>
              </a:solidFill>
            </a:endParaRPr>
          </a:p>
          <a:p>
            <a:pPr marL="285750" lvl="0" indent="-285750">
              <a:buFont typeface="Wingdings" panose="05000000000000000000" pitchFamily="2" charset="2"/>
              <a:buChar char="ü"/>
            </a:pPr>
            <a:endParaRPr lang="ru-RU" b="1" dirty="0">
              <a:solidFill>
                <a:schemeClr val="tx1"/>
              </a:solidFill>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4869160"/>
            <a:ext cx="3834539" cy="1800200"/>
          </a:xfrm>
          <a:prstGeom prst="rect">
            <a:avLst/>
          </a:prstGeom>
        </p:spPr>
      </p:pic>
    </p:spTree>
    <p:extLst>
      <p:ext uri="{BB962C8B-B14F-4D97-AF65-F5344CB8AC3E}">
        <p14:creationId xmlns:p14="http://schemas.microsoft.com/office/powerpoint/2010/main" val="65120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uk-UA" sz="2400" b="1" dirty="0" smtClean="0">
              <a:solidFill>
                <a:srgbClr val="286E28"/>
              </a:solidFill>
              <a:effectLst>
                <a:outerShdw blurRad="38100" dist="38100" dir="2700000" algn="tl">
                  <a:srgbClr val="000000">
                    <a:alpha val="43137"/>
                  </a:srgbClr>
                </a:outerShdw>
              </a:effectLst>
            </a:endParaRPr>
          </a:p>
          <a:p>
            <a:pPr algn="ctr"/>
            <a:r>
              <a:rPr lang="uk-UA" sz="2400" b="1" dirty="0" smtClean="0">
                <a:solidFill>
                  <a:srgbClr val="286E28"/>
                </a:solidFill>
                <a:effectLst>
                  <a:outerShdw blurRad="38100" dist="38100" dir="2700000" algn="tl">
                    <a:srgbClr val="000000">
                      <a:alpha val="43137"/>
                    </a:srgbClr>
                  </a:outerShdw>
                </a:effectLst>
              </a:rPr>
              <a:t>ЯК </a:t>
            </a:r>
            <a:r>
              <a:rPr lang="uk-UA" sz="2400" b="1" dirty="0">
                <a:solidFill>
                  <a:srgbClr val="286E28"/>
                </a:solidFill>
                <a:effectLst>
                  <a:outerShdw blurRad="38100" dist="38100" dir="2700000" algn="tl">
                    <a:srgbClr val="000000">
                      <a:alpha val="43137"/>
                    </a:srgbClr>
                  </a:outerShdw>
                </a:effectLst>
              </a:rPr>
              <a:t>ПРАВИЛЬНО ОБРАТИ ФІРМУ-ПОСЕРЕДНИКА З ПРАЦЕВЛАШТУВАННЯ ЗА </a:t>
            </a:r>
            <a:r>
              <a:rPr lang="uk-UA" sz="2400" b="1" dirty="0" smtClean="0">
                <a:solidFill>
                  <a:srgbClr val="286E28"/>
                </a:solidFill>
                <a:effectLst>
                  <a:outerShdw blurRad="38100" dist="38100" dir="2700000" algn="tl">
                    <a:srgbClr val="000000">
                      <a:alpha val="43137"/>
                    </a:srgbClr>
                  </a:outerShdw>
                </a:effectLst>
              </a:rPr>
              <a:t>КОРДОНОМ</a:t>
            </a:r>
          </a:p>
          <a:p>
            <a:pPr algn="ctr"/>
            <a:endParaRPr lang="ru-RU" sz="2400" b="1" dirty="0">
              <a:solidFill>
                <a:srgbClr val="286E28"/>
              </a:solidFill>
              <a:effectLst>
                <a:outerShdw blurRad="38100" dist="38100" dir="2700000" algn="tl">
                  <a:srgbClr val="000000">
                    <a:alpha val="43137"/>
                  </a:srgbClr>
                </a:outerShdw>
              </a:effectLst>
            </a:endParaRPr>
          </a:p>
          <a:p>
            <a:pPr algn="just"/>
            <a:r>
              <a:rPr lang="ru-RU" b="1" dirty="0">
                <a:effectLst>
                  <a:outerShdw blurRad="38100" dist="38100" dir="2700000" algn="tl">
                    <a:srgbClr val="000000">
                      <a:alpha val="43137"/>
                    </a:srgbClr>
                  </a:outerShdw>
                </a:effectLst>
              </a:rPr>
              <a:t> </a:t>
            </a:r>
            <a:r>
              <a:rPr lang="ru-RU" b="1" dirty="0" smtClean="0">
                <a:solidFill>
                  <a:srgbClr val="286E28"/>
                </a:solidFill>
              </a:rPr>
              <a:t>[]</a:t>
            </a:r>
            <a:r>
              <a:rPr lang="ru-RU" dirty="0" smtClean="0">
                <a:solidFill>
                  <a:srgbClr val="286E28"/>
                </a:solidFill>
              </a:rPr>
              <a:t> </a:t>
            </a:r>
            <a:r>
              <a:rPr lang="uk-UA" sz="2000" b="1" u="sng" dirty="0">
                <a:solidFill>
                  <a:schemeClr val="tx1"/>
                </a:solidFill>
              </a:rPr>
              <a:t>перевірте наявність ліцензії Міністерства соціальної політики України; свідоцтва про державну реєстрацію та договору з іноземною фірмою-роботодавцем</a:t>
            </a:r>
            <a:endParaRPr lang="ru-RU" sz="2000" b="1" dirty="0">
              <a:solidFill>
                <a:schemeClr val="tx1"/>
              </a:solidFill>
            </a:endParaRPr>
          </a:p>
          <a:p>
            <a:pPr algn="just"/>
            <a:r>
              <a:rPr lang="uk-UA" dirty="0">
                <a:solidFill>
                  <a:schemeClr val="tx1"/>
                </a:solidFill>
              </a:rPr>
              <a:t>здійснювати посередницьку діяльність з працевлаштування за кордоном мають право лише ті фірми, які мають ліцензію Міністерства соціальної політики України. Самостійно перевірити наявність такої ліцензії можна на сайті Міністерства соціальної політики України: </a:t>
            </a:r>
            <a:r>
              <a:rPr lang="ru-RU" u="sng" dirty="0">
                <a:solidFill>
                  <a:schemeClr val="tx1"/>
                </a:solidFill>
                <a:hlinkClick r:id="rId3"/>
              </a:rPr>
              <a:t>www.msp.gov.ua</a:t>
            </a:r>
            <a:r>
              <a:rPr lang="ru-RU" dirty="0">
                <a:solidFill>
                  <a:schemeClr val="tx1"/>
                </a:solidFill>
              </a:rPr>
              <a:t> </a:t>
            </a:r>
          </a:p>
          <a:p>
            <a:r>
              <a:rPr lang="uk-UA" b="1" dirty="0"/>
              <a:t> </a:t>
            </a:r>
            <a:endParaRPr lang="ru-RU" dirty="0"/>
          </a:p>
          <a:p>
            <a:pPr algn="just"/>
            <a:r>
              <a:rPr lang="uk-UA" b="1" dirty="0" smtClean="0">
                <a:solidFill>
                  <a:srgbClr val="286E28"/>
                </a:solidFill>
              </a:rPr>
              <a:t>  []</a:t>
            </a:r>
            <a:r>
              <a:rPr lang="uk-UA" dirty="0" smtClean="0">
                <a:solidFill>
                  <a:srgbClr val="286E28"/>
                </a:solidFill>
              </a:rPr>
              <a:t> </a:t>
            </a:r>
            <a:r>
              <a:rPr lang="uk-UA" dirty="0" smtClean="0"/>
              <a:t> </a:t>
            </a:r>
            <a:r>
              <a:rPr lang="uk-UA" sz="2000" b="1" u="sng" dirty="0">
                <a:solidFill>
                  <a:schemeClr val="tx1"/>
                </a:solidFill>
              </a:rPr>
              <a:t>проаналізуйте і перевірте інформацію про компанію, в якій збираєтеся працювати</a:t>
            </a:r>
            <a:endParaRPr lang="ru-RU" sz="2000" dirty="0">
              <a:solidFill>
                <a:schemeClr val="tx1"/>
              </a:solidFill>
            </a:endParaRPr>
          </a:p>
          <a:p>
            <a:pPr algn="just"/>
            <a:r>
              <a:rPr lang="uk-UA" dirty="0">
                <a:solidFill>
                  <a:schemeClr val="tx1"/>
                </a:solidFill>
              </a:rPr>
              <a:t>це може бути як перевірка з відкритих джерел (ЗМІ, відгуки колишніх співробітників в мережі Інтернет), так і офіційна інформація про реєстрацію, місцезнаходження та види діяльності компанії</a:t>
            </a:r>
            <a:endParaRPr lang="ru-RU" dirty="0">
              <a:solidFill>
                <a:schemeClr val="tx1"/>
              </a:solidFill>
            </a:endParaRPr>
          </a:p>
          <a:p>
            <a:r>
              <a:rPr lang="uk-UA" dirty="0"/>
              <a:t> </a:t>
            </a:r>
            <a:endParaRPr lang="ru-RU" sz="1400" dirty="0"/>
          </a:p>
          <a:p>
            <a:endParaRPr lang="uk-UA" sz="1400" dirty="0" smtClean="0">
              <a:ln>
                <a:solidFill>
                  <a:sysClr val="windowText" lastClr="000000"/>
                </a:solidFill>
              </a:ln>
              <a:solidFill>
                <a:srgbClr val="286E28"/>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841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r>
              <a:rPr lang="uk-UA" sz="2000" b="1" dirty="0" smtClean="0">
                <a:solidFill>
                  <a:srgbClr val="286E28"/>
                </a:solidFill>
              </a:rPr>
              <a:t>[]</a:t>
            </a:r>
            <a:r>
              <a:rPr lang="uk-UA" sz="2000" b="1" dirty="0" smtClean="0"/>
              <a:t>  </a:t>
            </a:r>
            <a:r>
              <a:rPr lang="uk-UA" sz="2000" b="1" u="sng" dirty="0">
                <a:solidFill>
                  <a:schemeClr val="tx1"/>
                </a:solidFill>
              </a:rPr>
              <a:t>гроші за послуги сплачуйте тільки на офіційні розрахункові рахунки, які відкриті у банках</a:t>
            </a:r>
            <a:r>
              <a:rPr lang="uk-UA" sz="2000" b="1" dirty="0">
                <a:solidFill>
                  <a:schemeClr val="tx1"/>
                </a:solidFill>
              </a:rPr>
              <a:t> </a:t>
            </a:r>
            <a:endParaRPr lang="ru-RU" sz="2000" b="1" dirty="0">
              <a:solidFill>
                <a:schemeClr val="tx1"/>
              </a:solidFill>
            </a:endParaRPr>
          </a:p>
          <a:p>
            <a:pPr algn="just"/>
            <a:r>
              <a:rPr lang="uk-UA" dirty="0">
                <a:solidFill>
                  <a:schemeClr val="tx1"/>
                </a:solidFill>
              </a:rPr>
              <a:t>ні в якому разі не давайте гроші готівкою, не перераховуйте на сумнівні рахунки на ім’я певної особи тощо). Фірми–посередники беруть кошти лише за витрати за проїзд, оформлення документів (візовий збір), але аж ніяк не за пошук та підбір роботи (ці послуги оплачує іноземна фірма-роботодавець)</a:t>
            </a:r>
            <a:r>
              <a:rPr lang="uk-UA" b="1" u="sng" dirty="0">
                <a:solidFill>
                  <a:schemeClr val="tx1"/>
                </a:solidFill>
              </a:rPr>
              <a:t> </a:t>
            </a:r>
            <a:endParaRPr lang="uk-UA" b="1" u="sng" dirty="0" smtClean="0">
              <a:solidFill>
                <a:schemeClr val="tx1"/>
              </a:solidFill>
            </a:endParaRPr>
          </a:p>
          <a:p>
            <a:endParaRPr lang="ru-RU" sz="2000" dirty="0"/>
          </a:p>
          <a:p>
            <a:r>
              <a:rPr lang="uk-UA" sz="2000" b="1" dirty="0"/>
              <a:t> </a:t>
            </a:r>
            <a:r>
              <a:rPr lang="uk-UA" sz="2000" b="1" dirty="0" smtClean="0">
                <a:solidFill>
                  <a:srgbClr val="286E28"/>
                </a:solidFill>
              </a:rPr>
              <a:t>[] </a:t>
            </a:r>
            <a:r>
              <a:rPr lang="uk-UA" sz="2000" b="1" dirty="0" smtClean="0"/>
              <a:t> </a:t>
            </a:r>
            <a:r>
              <a:rPr lang="uk-UA" sz="2000" b="1" u="sng" dirty="0">
                <a:solidFill>
                  <a:schemeClr val="tx1"/>
                </a:solidFill>
              </a:rPr>
              <a:t>їдьте на роботу за кордон лише на підставі робочої візи</a:t>
            </a:r>
            <a:endParaRPr lang="ru-RU" sz="2000" dirty="0">
              <a:solidFill>
                <a:schemeClr val="tx1"/>
              </a:solidFill>
            </a:endParaRPr>
          </a:p>
          <a:p>
            <a:pPr algn="just"/>
            <a:r>
              <a:rPr lang="ru-RU" dirty="0">
                <a:solidFill>
                  <a:schemeClr val="tx1"/>
                </a:solidFill>
              </a:rPr>
              <a:t>трудова діяльність за туристичною візою </a:t>
            </a:r>
            <a:r>
              <a:rPr lang="ru-RU" dirty="0" smtClean="0">
                <a:solidFill>
                  <a:schemeClr val="tx1"/>
                </a:solidFill>
              </a:rPr>
              <a:t>незаконна. В Польщу робоча віза не треба. </a:t>
            </a:r>
            <a:r>
              <a:rPr lang="uk-UA" dirty="0">
                <a:solidFill>
                  <a:schemeClr val="tx1"/>
                </a:solidFill>
              </a:rPr>
              <a:t>О</a:t>
            </a:r>
            <a:r>
              <a:rPr lang="ru-RU" dirty="0">
                <a:solidFill>
                  <a:schemeClr val="tx1"/>
                </a:solidFill>
              </a:rPr>
              <a:t>формлюйте візу самостійно, а якщо ви вирішили це робити через фірму-посередника, оригінали документів не віддавайте та не платіть </a:t>
            </a:r>
            <a:r>
              <a:rPr lang="ru-RU" dirty="0" smtClean="0">
                <a:solidFill>
                  <a:schemeClr val="tx1"/>
                </a:solidFill>
              </a:rPr>
              <a:t>заздалегідь</a:t>
            </a:r>
          </a:p>
          <a:p>
            <a:endParaRPr lang="ru-RU" sz="2000" dirty="0"/>
          </a:p>
          <a:p>
            <a:pPr algn="just"/>
            <a:r>
              <a:rPr lang="uk-UA" sz="2000" b="1" dirty="0"/>
              <a:t> </a:t>
            </a:r>
            <a:r>
              <a:rPr lang="uk-UA" sz="2000" b="1" dirty="0" smtClean="0">
                <a:solidFill>
                  <a:srgbClr val="286E28"/>
                </a:solidFill>
              </a:rPr>
              <a:t>[] </a:t>
            </a:r>
            <a:r>
              <a:rPr lang="uk-UA" sz="2000" b="1" u="sng" dirty="0">
                <a:solidFill>
                  <a:schemeClr val="tx1"/>
                </a:solidFill>
              </a:rPr>
              <a:t>не залишайте оригінал свого паспорта та іншого документа, що посвідчує особу, представникам фірми-посередника з працевлаштування за </a:t>
            </a:r>
            <a:r>
              <a:rPr lang="uk-UA" sz="2000" b="1" u="sng" dirty="0" smtClean="0">
                <a:solidFill>
                  <a:schemeClr val="tx1"/>
                </a:solidFill>
              </a:rPr>
              <a:t>кордоном</a:t>
            </a:r>
            <a:endParaRPr lang="ru-RU" sz="2000" dirty="0">
              <a:solidFill>
                <a:schemeClr val="tx1"/>
              </a:solidFill>
            </a:endParaRPr>
          </a:p>
        </p:txBody>
      </p:sp>
    </p:spTree>
    <p:extLst>
      <p:ext uri="{BB962C8B-B14F-4D97-AF65-F5344CB8AC3E}">
        <p14:creationId xmlns:p14="http://schemas.microsoft.com/office/powerpoint/2010/main" val="311950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r>
              <a:rPr lang="uk-UA" b="1" dirty="0">
                <a:solidFill>
                  <a:srgbClr val="286E28"/>
                </a:solidFill>
              </a:rPr>
              <a:t>[] </a:t>
            </a:r>
            <a:r>
              <a:rPr lang="uk-UA" b="1" dirty="0"/>
              <a:t> </a:t>
            </a:r>
            <a:r>
              <a:rPr lang="uk-UA" sz="2000" b="1" u="sng" dirty="0">
                <a:solidFill>
                  <a:schemeClr val="tx1"/>
                </a:solidFill>
              </a:rPr>
              <a:t>підписуйте будь-які документи та договори лише зрозумілого змісту та на рідній мові, вчитуйтеся уважно у кожне слово документа</a:t>
            </a:r>
            <a:endParaRPr lang="ru-RU" sz="2000" b="1" dirty="0">
              <a:solidFill>
                <a:schemeClr val="tx1"/>
              </a:solidFill>
            </a:endParaRPr>
          </a:p>
          <a:p>
            <a:pPr algn="just"/>
            <a:r>
              <a:rPr lang="ru-RU" dirty="0">
                <a:solidFill>
                  <a:schemeClr val="tx1"/>
                </a:solidFill>
              </a:rPr>
              <a:t>дізнайтеся у фірми-посередника вичерпн</a:t>
            </a:r>
            <a:r>
              <a:rPr lang="uk-UA" dirty="0">
                <a:solidFill>
                  <a:schemeClr val="tx1"/>
                </a:solidFill>
              </a:rPr>
              <a:t>у</a:t>
            </a:r>
            <a:r>
              <a:rPr lang="ru-RU" dirty="0">
                <a:solidFill>
                  <a:schemeClr val="tx1"/>
                </a:solidFill>
              </a:rPr>
              <a:t> інформацію щодо майбутньої роботи. Підписуйте договір із майбутнім роботодавцем у двох примірниках і тільки якщо він написаний зрозумілою вам мовою. Якщо вам пропонують домовлятися про умови праці після прибуття до іншої країни – це </a:t>
            </a:r>
            <a:r>
              <a:rPr lang="uk-UA" dirty="0">
                <a:solidFill>
                  <a:schemeClr val="tx1"/>
                </a:solidFill>
              </a:rPr>
              <a:t>шахрайство</a:t>
            </a:r>
            <a:endParaRPr lang="ru-RU" dirty="0">
              <a:solidFill>
                <a:schemeClr val="tx1"/>
              </a:solidFill>
            </a:endParaRPr>
          </a:p>
          <a:p>
            <a:r>
              <a:rPr lang="uk-UA" b="1" dirty="0"/>
              <a:t> </a:t>
            </a:r>
            <a:endParaRPr lang="uk-UA" b="1" dirty="0" smtClean="0"/>
          </a:p>
          <a:p>
            <a:endParaRPr lang="uk-UA" b="1" dirty="0"/>
          </a:p>
          <a:p>
            <a:endParaRPr lang="uk-UA" b="1" dirty="0" smtClean="0"/>
          </a:p>
          <a:p>
            <a:endParaRPr lang="ru-RU" dirty="0"/>
          </a:p>
          <a:p>
            <a:r>
              <a:rPr lang="uk-UA" sz="2000" b="1" dirty="0" smtClean="0">
                <a:solidFill>
                  <a:srgbClr val="286E28"/>
                </a:solidFill>
              </a:rPr>
              <a:t>!</a:t>
            </a:r>
            <a:r>
              <a:rPr lang="uk-UA" sz="2000" b="1" dirty="0" smtClean="0"/>
              <a:t> </a:t>
            </a:r>
            <a:r>
              <a:rPr lang="uk-UA" sz="2000" b="1" dirty="0" smtClean="0">
                <a:solidFill>
                  <a:srgbClr val="FF0000"/>
                </a:solidFill>
              </a:rPr>
              <a:t>в </a:t>
            </a:r>
            <a:r>
              <a:rPr lang="uk-UA" sz="2000" b="1" dirty="0">
                <a:solidFill>
                  <a:srgbClr val="FF0000"/>
                </a:solidFill>
              </a:rPr>
              <a:t>Україні діє </a:t>
            </a:r>
            <a:r>
              <a:rPr lang="uk-UA" sz="2000" b="1" u="sng" dirty="0">
                <a:solidFill>
                  <a:srgbClr val="FF0000"/>
                </a:solidFill>
              </a:rPr>
              <a:t>НАЦІОНАЛЬНА ГАРЯЧА ЛІНІЯ З ПИТАНЬ ПРОТИДІЇ ТОРГІВЛІ ЛЮДЬМИ ТА КОНСУЛЬТУВАННЯ МІГРАНТІВ </a:t>
            </a:r>
            <a:r>
              <a:rPr lang="uk-UA" sz="2000" b="1" dirty="0">
                <a:solidFill>
                  <a:schemeClr val="tx1"/>
                </a:solidFill>
              </a:rPr>
              <a:t>(графік роботи: пн-нд з 08:00 до 20:00)</a:t>
            </a:r>
            <a:endParaRPr lang="ru-RU" sz="2000" dirty="0">
              <a:solidFill>
                <a:schemeClr val="tx1"/>
              </a:solidFill>
            </a:endParaRPr>
          </a:p>
          <a:p>
            <a:r>
              <a:rPr lang="uk-UA" sz="2000" b="1" dirty="0">
                <a:solidFill>
                  <a:schemeClr val="tx1"/>
                </a:solidFill>
              </a:rPr>
              <a:t>527-</a:t>
            </a:r>
            <a:r>
              <a:rPr lang="uk-UA" sz="2000" dirty="0">
                <a:solidFill>
                  <a:schemeClr val="tx1"/>
                </a:solidFill>
              </a:rPr>
              <a:t>безкоштовні дзвінки з мобільних телефонів в Україні</a:t>
            </a:r>
            <a:endParaRPr lang="ru-RU" sz="2000" dirty="0">
              <a:solidFill>
                <a:schemeClr val="tx1"/>
              </a:solidFill>
            </a:endParaRPr>
          </a:p>
          <a:p>
            <a:r>
              <a:rPr lang="uk-UA" sz="2000" b="1" dirty="0">
                <a:solidFill>
                  <a:schemeClr val="tx1"/>
                </a:solidFill>
              </a:rPr>
              <a:t>0 800 505 501 – </a:t>
            </a:r>
            <a:r>
              <a:rPr lang="uk-UA" sz="2000" dirty="0">
                <a:solidFill>
                  <a:schemeClr val="tx1"/>
                </a:solidFill>
              </a:rPr>
              <a:t>безкоштовні дзвінки зі стаціонарних телефонів в Україні</a:t>
            </a:r>
            <a:endParaRPr lang="ru-RU" sz="2000" dirty="0">
              <a:solidFill>
                <a:schemeClr val="tx1"/>
              </a:solidFill>
            </a:endParaRPr>
          </a:p>
        </p:txBody>
      </p:sp>
    </p:spTree>
    <p:extLst>
      <p:ext uri="{BB962C8B-B14F-4D97-AF65-F5344CB8AC3E}">
        <p14:creationId xmlns:p14="http://schemas.microsoft.com/office/powerpoint/2010/main" val="151391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4618</TotalTime>
  <Words>543</Words>
  <Application>Microsoft Office PowerPoint</Application>
  <PresentationFormat>Экран (4:3)</PresentationFormat>
  <Paragraphs>230</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Tahoma</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MaTeMat1K</dc:creator>
  <cp:lastModifiedBy>ІПАТЕНКО Олена</cp:lastModifiedBy>
  <cp:revision>700</cp:revision>
  <cp:lastPrinted>2016-06-08T13:41:31Z</cp:lastPrinted>
  <dcterms:created xsi:type="dcterms:W3CDTF">2010-02-23T11:30:32Z</dcterms:created>
  <dcterms:modified xsi:type="dcterms:W3CDTF">2019-12-11T08:07:15Z</dcterms:modified>
</cp:coreProperties>
</file>