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97" r:id="rId4"/>
    <p:sldId id="285" r:id="rId5"/>
    <p:sldId id="291" r:id="rId6"/>
    <p:sldId id="298" r:id="rId7"/>
    <p:sldId id="293" r:id="rId8"/>
    <p:sldId id="286" r:id="rId9"/>
    <p:sldId id="287" r:id="rId10"/>
    <p:sldId id="288" r:id="rId11"/>
    <p:sldId id="292" r:id="rId12"/>
    <p:sldId id="295" r:id="rId13"/>
    <p:sldId id="289" r:id="rId14"/>
    <p:sldId id="296" r:id="rId15"/>
    <p:sldId id="294" r:id="rId16"/>
    <p:sldId id="269" r:id="rId17"/>
  </p:sldIdLst>
  <p:sldSz cx="12192000" cy="6858000"/>
  <p:notesSz cx="6797675" cy="9926638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Aharoni" pitchFamily="2" charset="-79"/>
      <p:bold r:id="rId23"/>
    </p:embeddedFont>
    <p:embeddedFont>
      <p:font typeface="Roboto" charset="0"/>
      <p:regular r:id="rId24"/>
      <p:bold r:id="rId25"/>
      <p:italic r:id="rId26"/>
      <p:boldItalic r:id="rId27"/>
    </p:embeddedFont>
    <p:embeddedFont>
      <p:font typeface="Webdings" pitchFamily="18" charset="2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9" roundtripDataSignature="AMtx7mg92mfmPIkl5NkhP3l7SCLFswmG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185321"/>
    <a:srgbClr val="286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047" autoAdjust="0"/>
  </p:normalViewPr>
  <p:slideViewPr>
    <p:cSldViewPr snapToGrid="0">
      <p:cViewPr>
        <p:scale>
          <a:sx n="60" d="100"/>
          <a:sy n="60" d="100"/>
        </p:scale>
        <p:origin x="-1668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tx>
        <c:rich>
          <a:bodyPr/>
          <a:lstStyle/>
          <a:p>
            <a:pPr>
              <a:defRPr>
                <a:solidFill>
                  <a:srgbClr val="006600"/>
                </a:solidFill>
              </a:defRPr>
            </a:pPr>
            <a:r>
              <a:rPr lang="uk-UA">
                <a:solidFill>
                  <a:srgbClr val="006600"/>
                </a:solidFill>
              </a:rPr>
              <a:t>Кількість виданих доручень</a:t>
            </a:r>
          </a:p>
        </c:rich>
      </c:tx>
      <c:layout>
        <c:manualLayout>
          <c:xMode val="edge"/>
          <c:yMode val="edge"/>
          <c:x val="0.25841532344034912"/>
          <c:y val="2.664426341782261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617263375132887"/>
          <c:y val="0.10421930882442086"/>
          <c:w val="0.732288819874233"/>
          <c:h val="0.652524305022968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виданих доручень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pPr>
              <a:ln>
                <a:solidFill>
                  <a:srgbClr val="006600"/>
                </a:solidFill>
              </a:ln>
              <a:scene3d>
                <a:camera prst="orthographicFront"/>
                <a:lightRig rig="threePt" dir="t"/>
              </a:scene3d>
              <a:sp3d prstMaterial="plastic">
                <a:bevelT w="82550" h="63500" prst="divot"/>
                <a:bevelB/>
              </a:sp3d>
            </c:spPr>
          </c:marker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4545</c:v>
                </c:pt>
                <c:pt idx="1">
                  <c:v>4914</c:v>
                </c:pt>
                <c:pt idx="2">
                  <c:v>5222</c:v>
                </c:pt>
                <c:pt idx="3">
                  <c:v>5908</c:v>
                </c:pt>
                <c:pt idx="4">
                  <c:v>6423</c:v>
                </c:pt>
                <c:pt idx="5">
                  <c:v>6073</c:v>
                </c:pt>
                <c:pt idx="6">
                  <c:v>6009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345280"/>
        <c:axId val="27347200"/>
      </c:lineChart>
      <c:catAx>
        <c:axId val="2734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7347200"/>
        <c:crosses val="autoZero"/>
        <c:auto val="1"/>
        <c:lblAlgn val="ctr"/>
        <c:lblOffset val="100"/>
        <c:noMultiLvlLbl val="0"/>
      </c:catAx>
      <c:valAx>
        <c:axId val="27347200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none"/>
        <c:minorTickMark val="none"/>
        <c:tickLblPos val="nextTo"/>
        <c:spPr>
          <a:solidFill>
            <a:schemeClr val="bg1">
              <a:alpha val="26000"/>
            </a:schemeClr>
          </a:solidFill>
          <a:ln w="22225">
            <a:solidFill>
              <a:srgbClr val="006600"/>
            </a:solidFill>
          </a:ln>
        </c:spPr>
        <c:crossAx val="2734528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Жінки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до 18 років</c:v>
                </c:pt>
                <c:pt idx="1">
                  <c:v>від 18 до 35 років включно</c:v>
                </c:pt>
                <c:pt idx="2">
                  <c:v>від 35 до 60 років включно</c:v>
                </c:pt>
                <c:pt idx="3">
                  <c:v>понад 60 років</c:v>
                </c:pt>
              </c:strCache>
            </c:strRef>
          </c:cat>
          <c:val>
            <c:numRef>
              <c:f>Лист1!$B$2:$B$5</c:f>
              <c:numCache>
                <c:formatCode>#;#;0</c:formatCode>
                <c:ptCount val="4"/>
                <c:pt idx="0">
                  <c:v>191</c:v>
                </c:pt>
                <c:pt idx="1">
                  <c:v>3264</c:v>
                </c:pt>
                <c:pt idx="2">
                  <c:v>4285</c:v>
                </c:pt>
                <c:pt idx="3">
                  <c:v>4463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Чоловіки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до 18 років</c:v>
                </c:pt>
                <c:pt idx="1">
                  <c:v>від 18 до 35 років включно</c:v>
                </c:pt>
                <c:pt idx="2">
                  <c:v>від 35 до 60 років включно</c:v>
                </c:pt>
                <c:pt idx="3">
                  <c:v>понад 60 років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126</c:v>
                </c:pt>
                <c:pt idx="1">
                  <c:v>1860</c:v>
                </c:pt>
                <c:pt idx="2">
                  <c:v>2725</c:v>
                </c:pt>
                <c:pt idx="3">
                  <c:v>2044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371904"/>
        <c:axId val="101373440"/>
      </c:barChart>
      <c:catAx>
        <c:axId val="101371904"/>
        <c:scaling>
          <c:orientation val="minMax"/>
        </c:scaling>
        <c:delete val="0"/>
        <c:axPos val="r"/>
        <c:majorTickMark val="out"/>
        <c:minorTickMark val="none"/>
        <c:tickLblPos val="nextTo"/>
        <c:crossAx val="101373440"/>
        <c:crosses val="max"/>
        <c:auto val="1"/>
        <c:lblAlgn val="ctr"/>
        <c:lblOffset val="100"/>
        <c:noMultiLvlLbl val="0"/>
      </c:catAx>
      <c:valAx>
        <c:axId val="101373440"/>
        <c:scaling>
          <c:orientation val="minMax"/>
        </c:scaling>
        <c:delete val="0"/>
        <c:axPos val="b"/>
        <c:majorGridlines/>
        <c:numFmt formatCode="#;#;0" sourceLinked="1"/>
        <c:majorTickMark val="out"/>
        <c:minorTickMark val="none"/>
        <c:tickLblPos val="nextTo"/>
        <c:crossAx val="101371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1134045839374631"/>
          <c:y val="0.85830806553195482"/>
          <c:w val="0.19078313823236884"/>
          <c:h val="0.13642871328878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0.16972405648604841"/>
                  <c:y val="-7.51094170934415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8713165202307888"/>
                  <c:y val="-2.20386631034602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9148355090733671"/>
                  <c:y val="6.611581577760046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6537215760179086"/>
                  <c:y val="0.139398522606713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2185316875921423"/>
                  <c:y val="7.139525011757921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5.5124052533930247E-2"/>
                  <c:y val="0.1543242423265437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1314937099069892"/>
                  <c:y val="0.1444141603776938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24398397160367716"/>
                  <c:y val="1.378112036946720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31852169231463995"/>
                  <c:y val="6.433691822838295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0.22925753140753208"/>
                  <c:y val="-0.104772602912188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0.17987871566211858"/>
                  <c:y val="-0.1722888840379283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0.14796456206476025"/>
                  <c:y val="-8.154305348280296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5.8695621206437586E-2"/>
                  <c:y val="-0.1180278457063464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006600"/>
                    </a:solidFill>
                  </a:defRPr>
                </a:pPr>
                <a:endParaRPr lang="uk-UA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соціального забезпечення</c:v>
                </c:pt>
                <c:pt idx="1">
                  <c:v>житлового права</c:v>
                </c:pt>
                <c:pt idx="2">
                  <c:v>сімейного права</c:v>
                </c:pt>
                <c:pt idx="3">
                  <c:v>спадкове право</c:v>
                </c:pt>
                <c:pt idx="4">
                  <c:v>земельного права</c:v>
                </c:pt>
                <c:pt idx="5">
                  <c:v>трудового права</c:v>
                </c:pt>
                <c:pt idx="6">
                  <c:v>адміністративного права</c:v>
                </c:pt>
                <c:pt idx="7">
                  <c:v>виконання судових рішень</c:v>
                </c:pt>
                <c:pt idx="8">
                  <c:v>інших галузей цивільного права</c:v>
                </c:pt>
                <c:pt idx="9">
                  <c:v>інших галузей права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2357</c:v>
                </c:pt>
                <c:pt idx="1">
                  <c:v>4958</c:v>
                </c:pt>
                <c:pt idx="2">
                  <c:v>6645</c:v>
                </c:pt>
                <c:pt idx="3">
                  <c:v>3331</c:v>
                </c:pt>
                <c:pt idx="4">
                  <c:v>2130</c:v>
                </c:pt>
                <c:pt idx="5">
                  <c:v>1874</c:v>
                </c:pt>
                <c:pt idx="6">
                  <c:v>1173</c:v>
                </c:pt>
                <c:pt idx="7">
                  <c:v>509</c:v>
                </c:pt>
                <c:pt idx="8">
                  <c:v>9476</c:v>
                </c:pt>
                <c:pt idx="9">
                  <c:v>10404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5" tIns="95545" rIns="95545" bIns="9554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2330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5545" tIns="95545" rIns="95545" bIns="955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6444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>
          <a:xfrm>
            <a:off x="3849689" y="9428243"/>
            <a:ext cx="2946400" cy="496809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6EDCE683-08AF-C543-840C-B5572993162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05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>
          <a:xfrm>
            <a:off x="3849689" y="9428243"/>
            <a:ext cx="2946400" cy="496809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6EDCE683-08AF-C543-840C-B5572993162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05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>
          <a:xfrm>
            <a:off x="3849689" y="9428243"/>
            <a:ext cx="2946400" cy="496809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6EDCE683-08AF-C543-840C-B5572993162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05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>
          <a:xfrm>
            <a:off x="3849689" y="9428243"/>
            <a:ext cx="2946400" cy="496809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6EDCE683-08AF-C543-840C-B5572993162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05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spcFirstLastPara="1" wrap="square" lIns="91417" tIns="91417" rIns="91417" bIns="9141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564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5545" tIns="95545" rIns="95545" bIns="955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6909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5545" tIns="95545" rIns="95545" bIns="955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6324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9744" y="9428801"/>
            <a:ext cx="2946345" cy="496252"/>
          </a:xfrm>
          <a:prstGeom prst="rect">
            <a:avLst/>
          </a:prstGeom>
        </p:spPr>
        <p:txBody>
          <a:bodyPr lIns="91299" tIns="45650" rIns="91299" bIns="45650"/>
          <a:lstStyle/>
          <a:p>
            <a:fld id="{6EDCE683-08AF-C543-840C-B5572993162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88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>
          <a:xfrm>
            <a:off x="3849689" y="9428243"/>
            <a:ext cx="2946400" cy="496809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6EDCE683-08AF-C543-840C-B5572993162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05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>
          <a:xfrm>
            <a:off x="3849689" y="9428243"/>
            <a:ext cx="2946400" cy="496809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6EDCE683-08AF-C543-840C-B5572993162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05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>
          <a:xfrm>
            <a:off x="3849689" y="9428243"/>
            <a:ext cx="2946400" cy="496809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6EDCE683-08AF-C543-840C-B5572993162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05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>
          <a:xfrm>
            <a:off x="3849689" y="9428243"/>
            <a:ext cx="2946400" cy="496809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6EDCE683-08AF-C543-840C-B5572993162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05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>
          <a:xfrm>
            <a:off x="3849689" y="9428243"/>
            <a:ext cx="2946400" cy="496809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6EDCE683-08AF-C543-840C-B5572993162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05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>
          <a:xfrm>
            <a:off x="3849689" y="9428243"/>
            <a:ext cx="2946400" cy="496809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6EDCE683-08AF-C543-840C-B5572993162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0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міст із підписом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ображення з підписом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ертикальни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ий заголовок і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28C7-4269-F045-B2C4-C453AB0D4148}" type="datetime1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25A3-507B-2C4C-B6DE-B0384F089B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151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6" r:id="rId3"/>
    <p:sldLayoutId id="2147483657" r:id="rId4"/>
    <p:sldLayoutId id="2147483658" r:id="rId5"/>
    <p:sldLayoutId id="2147483659" r:id="rId6"/>
    <p:sldLayoutId id="214748366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chart" Target="../charts/chart2.xml"/><Relationship Id="rId4" Type="http://schemas.openxmlformats.org/officeDocument/2006/relationships/image" Target="../media/image21.jpe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39000" t="54000" r="31000" b="14000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2979682" y="0"/>
            <a:ext cx="7173311" cy="339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uk-UA" sz="2400" b="1" dirty="0">
                <a:solidFill>
                  <a:srgbClr val="185321"/>
                </a:solidFill>
                <a:latin typeface="+mj-lt"/>
              </a:rPr>
              <a:t>Публічна презентація результатів діяльності</a:t>
            </a:r>
            <a:br>
              <a:rPr lang="uk-UA" sz="2400" b="1" dirty="0">
                <a:solidFill>
                  <a:srgbClr val="185321"/>
                </a:solidFill>
                <a:latin typeface="+mj-lt"/>
              </a:rPr>
            </a:br>
            <a:r>
              <a:rPr lang="uk-UA" sz="2400" b="1" dirty="0">
                <a:solidFill>
                  <a:srgbClr val="185321"/>
                </a:solidFill>
                <a:latin typeface="+mj-lt"/>
              </a:rPr>
              <a:t>Регіонального центру з надання безоплатної вторинної правової допомоги у Донецькій та Запорізькій областях та підпорядкованих йому місцевих центрів з надання БВПД у Запорізькій області за 2019 рік</a:t>
            </a:r>
          </a:p>
        </p:txBody>
      </p:sp>
      <p:grpSp>
        <p:nvGrpSpPr>
          <p:cNvPr id="87" name="Google Shape;87;p1"/>
          <p:cNvGrpSpPr/>
          <p:nvPr/>
        </p:nvGrpSpPr>
        <p:grpSpPr>
          <a:xfrm>
            <a:off x="231775" y="169817"/>
            <a:ext cx="1792968" cy="6466375"/>
            <a:chOff x="2867025" y="603711"/>
            <a:chExt cx="1603965" cy="5318458"/>
          </a:xfrm>
        </p:grpSpPr>
        <p:sp>
          <p:nvSpPr>
            <p:cNvPr id="88" name="Google Shape;88;p1"/>
            <p:cNvSpPr/>
            <p:nvPr/>
          </p:nvSpPr>
          <p:spPr>
            <a:xfrm>
              <a:off x="3822404" y="603711"/>
              <a:ext cx="648586" cy="4254039"/>
            </a:xfrm>
            <a:prstGeom prst="rect">
              <a:avLst/>
            </a:prstGeom>
            <a:solidFill>
              <a:srgbClr val="26712A"/>
            </a:solidFill>
            <a:ln w="12700" cap="flat" cmpd="sng">
              <a:solidFill>
                <a:srgbClr val="2671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9" name="Google Shape;89;p1"/>
            <p:cNvCxnSpPr/>
            <p:nvPr/>
          </p:nvCxnSpPr>
          <p:spPr>
            <a:xfrm rot="10800000" flipH="1">
              <a:off x="2876107" y="3593805"/>
              <a:ext cx="946297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0" name="Google Shape;90;p1"/>
            <p:cNvCxnSpPr/>
            <p:nvPr/>
          </p:nvCxnSpPr>
          <p:spPr>
            <a:xfrm rot="10800000">
              <a:off x="2876108" y="3583172"/>
              <a:ext cx="442" cy="233185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1" name="Google Shape;91;p1"/>
            <p:cNvCxnSpPr/>
            <p:nvPr/>
          </p:nvCxnSpPr>
          <p:spPr>
            <a:xfrm>
              <a:off x="2867025" y="5910263"/>
              <a:ext cx="1370049" cy="1439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2" name="Google Shape;92;p1"/>
            <p:cNvCxnSpPr/>
            <p:nvPr/>
          </p:nvCxnSpPr>
          <p:spPr>
            <a:xfrm>
              <a:off x="3450431" y="5436783"/>
              <a:ext cx="792957" cy="6755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" name="Google Shape;93;p1"/>
            <p:cNvCxnSpPr/>
            <p:nvPr/>
          </p:nvCxnSpPr>
          <p:spPr>
            <a:xfrm>
              <a:off x="3450431" y="4050506"/>
              <a:ext cx="369094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4" name="Google Shape;94;p1"/>
            <p:cNvCxnSpPr/>
            <p:nvPr/>
          </p:nvCxnSpPr>
          <p:spPr>
            <a:xfrm rot="10800000" flipH="1">
              <a:off x="3457575" y="4054475"/>
              <a:ext cx="3175" cy="138668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5" name="Google Shape;95;p1"/>
            <p:cNvCxnSpPr/>
            <p:nvPr/>
          </p:nvCxnSpPr>
          <p:spPr>
            <a:xfrm rot="10800000" flipH="1">
              <a:off x="4233863" y="5436396"/>
              <a:ext cx="2381" cy="48577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872"/>
          <a:stretch/>
        </p:blipFill>
        <p:spPr>
          <a:xfrm>
            <a:off x="261289" y="2891270"/>
            <a:ext cx="862954" cy="460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1273187" y="756848"/>
            <a:ext cx="10503654" cy="5838342"/>
          </a:xfrm>
          <a:prstGeom prst="frame">
            <a:avLst>
              <a:gd name="adj1" fmla="val 0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кутник 14"/>
          <p:cNvSpPr/>
          <p:nvPr/>
        </p:nvSpPr>
        <p:spPr>
          <a:xfrm>
            <a:off x="2589663" y="640531"/>
            <a:ext cx="817025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uk-UA" sz="1800" b="1" dirty="0" smtClean="0">
                <a:solidFill>
                  <a:srgbClr val="286E28"/>
                </a:solidFill>
                <a:latin typeface="Arial" pitchFamily="34" charset="0"/>
                <a:cs typeface="Arial" pitchFamily="34" charset="0"/>
              </a:rPr>
              <a:t>КАТЕГОРІЇ ПИТАННЬ, З ЯКИМИ ЗВЕРТАЛИС</a:t>
            </a:r>
            <a:r>
              <a:rPr lang="uk-UA" sz="1800" b="1" dirty="0">
                <a:solidFill>
                  <a:srgbClr val="286E28"/>
                </a:solidFill>
                <a:latin typeface="Arial" pitchFamily="34" charset="0"/>
                <a:cs typeface="Arial" pitchFamily="34" charset="0"/>
              </a:rPr>
              <a:t>Ь</a:t>
            </a:r>
            <a:r>
              <a:rPr lang="uk-UA" sz="1800" b="1" dirty="0" smtClean="0">
                <a:solidFill>
                  <a:srgbClr val="286E28"/>
                </a:solidFill>
                <a:latin typeface="Arial" pitchFamily="34" charset="0"/>
                <a:cs typeface="Arial" pitchFamily="34" charset="0"/>
              </a:rPr>
              <a:t> КЛІЄНТИ</a:t>
            </a:r>
            <a:endParaRPr lang="uk-UA" sz="1800" b="1" dirty="0">
              <a:solidFill>
                <a:srgbClr val="286E28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210679717"/>
              </p:ext>
            </p:extLst>
          </p:nvPr>
        </p:nvGraphicFramePr>
        <p:xfrm>
          <a:off x="1252732" y="1439794"/>
          <a:ext cx="9898183" cy="5115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7241073E-269E-2945-8481-59FBED40EF16}"/>
              </a:ext>
            </a:extLst>
          </p:cNvPr>
          <p:cNvSpPr/>
          <p:nvPr/>
        </p:nvSpPr>
        <p:spPr>
          <a:xfrm rot="16200000">
            <a:off x="-3036997" y="3002178"/>
            <a:ext cx="6872290" cy="867930"/>
          </a:xfrm>
          <a:prstGeom prst="rect">
            <a:avLst/>
          </a:prstGeom>
          <a:solidFill>
            <a:srgbClr val="286E28"/>
          </a:solidFill>
        </p:spPr>
        <p:txBody>
          <a:bodyPr wrap="square" anchor="ctr" anchorCtr="0">
            <a:noAutofit/>
          </a:bodyPr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uk-UA" altLang="uk-UA" sz="1800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872"/>
          <a:stretch/>
        </p:blipFill>
        <p:spPr>
          <a:xfrm>
            <a:off x="969344" y="81611"/>
            <a:ext cx="862954" cy="460599"/>
          </a:xfrm>
          <a:prstGeom prst="rect">
            <a:avLst/>
          </a:prstGeom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1848743" y="81611"/>
            <a:ext cx="5287428" cy="460599"/>
          </a:xfrm>
          <a:prstGeom prst="rect">
            <a:avLst/>
          </a:prstGeom>
          <a:solidFill>
            <a:srgbClr val="006600"/>
          </a:solidFill>
        </p:spPr>
        <p:txBody>
          <a:bodyPr vert="horz" lIns="104287" tIns="52144" rIns="104287" bIns="52144" rtlCol="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РЕЗУЛЬ</a:t>
            </a:r>
            <a:r>
              <a:rPr lang="uk-UA" sz="2400" b="1" dirty="0" smtClean="0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ТАТИ 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2019 року</a:t>
            </a:r>
            <a:endParaRPr lang="ru-RU" sz="2400" b="1" dirty="0">
              <a:solidFill>
                <a:schemeClr val="bg1"/>
              </a:solidFill>
              <a:latin typeface="Calibri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004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872"/>
          <a:stretch/>
        </p:blipFill>
        <p:spPr>
          <a:xfrm>
            <a:off x="969344" y="81611"/>
            <a:ext cx="862954" cy="460599"/>
          </a:xfrm>
          <a:prstGeom prst="rect">
            <a:avLst/>
          </a:prstGeom>
        </p:spPr>
      </p:pic>
      <p:sp>
        <p:nvSpPr>
          <p:cNvPr id="20" name="Rectangle 2">
            <a:extLst>
              <a:ext uri="{FF2B5EF4-FFF2-40B4-BE49-F238E27FC236}">
                <a16:creationId xmlns="" xmlns:a16="http://schemas.microsoft.com/office/drawing/2014/main" id="{7241073E-269E-2945-8481-59FBED40EF16}"/>
              </a:ext>
            </a:extLst>
          </p:cNvPr>
          <p:cNvSpPr/>
          <p:nvPr/>
        </p:nvSpPr>
        <p:spPr>
          <a:xfrm rot="16200000">
            <a:off x="-3036997" y="3002178"/>
            <a:ext cx="6872290" cy="867930"/>
          </a:xfrm>
          <a:prstGeom prst="rect">
            <a:avLst/>
          </a:prstGeom>
          <a:solidFill>
            <a:srgbClr val="286E28"/>
          </a:solidFill>
        </p:spPr>
        <p:txBody>
          <a:bodyPr wrap="square" anchor="ctr" anchorCtr="0">
            <a:noAutofit/>
          </a:bodyPr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uk-UA" altLang="uk-UA" sz="1800" dirty="0">
              <a:solidFill>
                <a:schemeClr val="bg1"/>
              </a:solidFill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1848743" y="81611"/>
            <a:ext cx="5287428" cy="460599"/>
          </a:xfrm>
          <a:prstGeom prst="rect">
            <a:avLst/>
          </a:prstGeom>
          <a:solidFill>
            <a:srgbClr val="006600"/>
          </a:solidFill>
        </p:spPr>
        <p:txBody>
          <a:bodyPr vert="horz" lIns="104287" tIns="52144" rIns="104287" bIns="52144" rtlCol="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+mj-lt"/>
                <a:cs typeface="Aharoni" pitchFamily="2" charset="-79"/>
              </a:rPr>
              <a:t>РЕЗУЛЬ</a:t>
            </a:r>
            <a:r>
              <a:rPr lang="uk-UA" sz="2400" b="1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  <a:t>ТАТИ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  <a:t>2019 року</a:t>
            </a:r>
            <a:endParaRPr lang="ru-RU" sz="2400" b="1" dirty="0">
              <a:solidFill>
                <a:schemeClr val="bg1"/>
              </a:solidFill>
              <a:latin typeface="+mj-lt"/>
              <a:cs typeface="Aharoni" pitchFamily="2" charset="-79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37293"/>
              </p:ext>
            </p:extLst>
          </p:nvPr>
        </p:nvGraphicFramePr>
        <p:xfrm>
          <a:off x="1647335" y="992809"/>
          <a:ext cx="9755357" cy="53664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325182"/>
                <a:gridCol w="2430175"/>
              </a:tblGrid>
              <a:tr h="349700"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18532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185321"/>
                        </a:solidFill>
                      </a:endParaRPr>
                    </a:p>
                  </a:txBody>
                  <a:tcPr/>
                </a:tc>
              </a:tr>
              <a:tr h="1254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185321"/>
                          </a:solidFill>
                        </a:rPr>
                        <a:t>К</a:t>
                      </a:r>
                      <a:r>
                        <a:rPr lang="uk-UA" b="1" dirty="0" smtClean="0">
                          <a:solidFill>
                            <a:srgbClr val="185321"/>
                          </a:solidFill>
                        </a:rPr>
                        <a:t>ількість</a:t>
                      </a:r>
                      <a:r>
                        <a:rPr lang="uk-UA" b="1" baseline="0" dirty="0" smtClean="0">
                          <a:solidFill>
                            <a:srgbClr val="185321"/>
                          </a:solidFill>
                        </a:rPr>
                        <a:t> дистанційних пунктів доступу до безоплатної правової допомоги у відділених районах Запорізької області</a:t>
                      </a:r>
                      <a:endParaRPr lang="uk-UA" b="1" dirty="0" smtClean="0">
                        <a:solidFill>
                          <a:srgbClr val="185321"/>
                        </a:solidFill>
                      </a:endParaRPr>
                    </a:p>
                    <a:p>
                      <a:endParaRPr lang="uk-UA" b="1" dirty="0">
                        <a:solidFill>
                          <a:srgbClr val="18532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185321"/>
                          </a:solidFill>
                        </a:rPr>
                        <a:t>269</a:t>
                      </a:r>
                      <a:endParaRPr lang="uk-UA" sz="2000" b="1" dirty="0">
                        <a:solidFill>
                          <a:srgbClr val="185321"/>
                        </a:solidFill>
                      </a:endParaRPr>
                    </a:p>
                  </a:txBody>
                  <a:tcPr/>
                </a:tc>
              </a:tr>
              <a:tr h="1254180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185321"/>
                          </a:solidFill>
                        </a:rPr>
                        <a:t>Кількість осіб, які звернулись до </a:t>
                      </a:r>
                      <a:r>
                        <a:rPr lang="uk-UA" b="1" baseline="0" dirty="0" smtClean="0">
                          <a:solidFill>
                            <a:srgbClr val="185321"/>
                          </a:solidFill>
                        </a:rPr>
                        <a:t>дистанційних пунктів доступу до безоплатної правової допомоги </a:t>
                      </a:r>
                      <a:endParaRPr lang="uk-UA" b="1" dirty="0">
                        <a:solidFill>
                          <a:srgbClr val="18532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185321"/>
                          </a:solidFill>
                        </a:rPr>
                        <a:t>5296</a:t>
                      </a:r>
                      <a:endParaRPr lang="uk-UA" sz="2000" b="1" dirty="0">
                        <a:solidFill>
                          <a:srgbClr val="185321"/>
                        </a:solidFill>
                      </a:endParaRPr>
                    </a:p>
                  </a:txBody>
                  <a:tcPr/>
                </a:tc>
              </a:tr>
              <a:tr h="1254180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185321"/>
                          </a:solidFill>
                        </a:rPr>
                        <a:t>Кількість мобільних консультаційних пунктів </a:t>
                      </a:r>
                      <a:r>
                        <a:rPr lang="uk-UA" b="1" baseline="0" dirty="0" smtClean="0">
                          <a:solidFill>
                            <a:srgbClr val="185321"/>
                          </a:solidFill>
                        </a:rPr>
                        <a:t>доступу до безоплатної правової допомоги </a:t>
                      </a:r>
                      <a:endParaRPr lang="uk-UA" b="1" dirty="0">
                        <a:solidFill>
                          <a:srgbClr val="18532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185321"/>
                          </a:solidFill>
                        </a:rPr>
                        <a:t>238</a:t>
                      </a:r>
                      <a:endParaRPr lang="uk-UA" sz="2000" b="1" dirty="0">
                        <a:solidFill>
                          <a:srgbClr val="185321"/>
                        </a:solidFill>
                      </a:endParaRPr>
                    </a:p>
                  </a:txBody>
                  <a:tcPr/>
                </a:tc>
              </a:tr>
              <a:tr h="1254180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185321"/>
                          </a:solidFill>
                        </a:rPr>
                        <a:t>Кількість осіб, які звернулись до мобільних консультаційних пунктів </a:t>
                      </a:r>
                      <a:r>
                        <a:rPr lang="uk-UA" b="1" baseline="0" dirty="0" smtClean="0">
                          <a:solidFill>
                            <a:srgbClr val="185321"/>
                          </a:solidFill>
                        </a:rPr>
                        <a:t>доступу до безоплатної правової допомоги </a:t>
                      </a:r>
                      <a:endParaRPr lang="uk-UA" b="1" dirty="0">
                        <a:solidFill>
                          <a:srgbClr val="18532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185321"/>
                          </a:solidFill>
                        </a:rPr>
                        <a:t>1042</a:t>
                      </a:r>
                      <a:endParaRPr lang="uk-UA" sz="2000" b="1" dirty="0">
                        <a:solidFill>
                          <a:srgbClr val="18532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Рамка 7"/>
          <p:cNvSpPr/>
          <p:nvPr/>
        </p:nvSpPr>
        <p:spPr>
          <a:xfrm>
            <a:off x="1273187" y="756848"/>
            <a:ext cx="10503654" cy="5838342"/>
          </a:xfrm>
          <a:prstGeom prst="frame">
            <a:avLst>
              <a:gd name="adj1" fmla="val 0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44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872"/>
          <a:stretch/>
        </p:blipFill>
        <p:spPr>
          <a:xfrm>
            <a:off x="969344" y="81611"/>
            <a:ext cx="862954" cy="460599"/>
          </a:xfrm>
          <a:prstGeom prst="rect">
            <a:avLst/>
          </a:prstGeom>
        </p:spPr>
      </p:pic>
      <p:sp>
        <p:nvSpPr>
          <p:cNvPr id="20" name="Rectangle 2">
            <a:extLst>
              <a:ext uri="{FF2B5EF4-FFF2-40B4-BE49-F238E27FC236}">
                <a16:creationId xmlns="" xmlns:a16="http://schemas.microsoft.com/office/drawing/2014/main" id="{7241073E-269E-2945-8481-59FBED40EF16}"/>
              </a:ext>
            </a:extLst>
          </p:cNvPr>
          <p:cNvSpPr/>
          <p:nvPr/>
        </p:nvSpPr>
        <p:spPr>
          <a:xfrm rot="16200000">
            <a:off x="-3036997" y="3002178"/>
            <a:ext cx="6872290" cy="867930"/>
          </a:xfrm>
          <a:prstGeom prst="rect">
            <a:avLst/>
          </a:prstGeom>
          <a:solidFill>
            <a:srgbClr val="286E28"/>
          </a:solidFill>
        </p:spPr>
        <p:txBody>
          <a:bodyPr wrap="square" anchor="ctr" anchorCtr="0">
            <a:noAutofit/>
          </a:bodyPr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uk-UA" altLang="uk-UA" sz="1800" dirty="0">
              <a:solidFill>
                <a:schemeClr val="bg1"/>
              </a:solidFill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1848743" y="81611"/>
            <a:ext cx="5287428" cy="460599"/>
          </a:xfrm>
          <a:prstGeom prst="rect">
            <a:avLst/>
          </a:prstGeom>
          <a:solidFill>
            <a:srgbClr val="006600"/>
          </a:solidFill>
        </p:spPr>
        <p:txBody>
          <a:bodyPr vert="horz" lIns="104287" tIns="52144" rIns="104287" bIns="52144" rtlCol="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+mj-lt"/>
                <a:cs typeface="Aharoni" pitchFamily="2" charset="-79"/>
              </a:rPr>
              <a:t>РЕЗУЛЬ</a:t>
            </a:r>
            <a:r>
              <a:rPr lang="uk-UA" sz="2400" b="1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  <a:t>ТАТИ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  <a:t>2019 року</a:t>
            </a:r>
            <a:endParaRPr lang="ru-RU" sz="2400" b="1" dirty="0">
              <a:solidFill>
                <a:schemeClr val="bg1"/>
              </a:solidFill>
              <a:latin typeface="+mj-lt"/>
              <a:cs typeface="Aharoni" pitchFamily="2" charset="-79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906736"/>
              </p:ext>
            </p:extLst>
          </p:nvPr>
        </p:nvGraphicFramePr>
        <p:xfrm>
          <a:off x="3121572" y="1261239"/>
          <a:ext cx="8324194" cy="471914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423338"/>
                <a:gridCol w="2900856"/>
              </a:tblGrid>
              <a:tr h="26801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630621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06600"/>
                          </a:solidFill>
                        </a:rPr>
                        <a:t>Укладено</a:t>
                      </a:r>
                      <a:r>
                        <a:rPr lang="uk-UA" b="1" baseline="0" dirty="0" smtClean="0">
                          <a:solidFill>
                            <a:srgbClr val="006600"/>
                          </a:solidFill>
                        </a:rPr>
                        <a:t> контрактів з адвокатами</a:t>
                      </a:r>
                      <a:endParaRPr lang="uk-UA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185321"/>
                          </a:solidFill>
                        </a:rPr>
                        <a:t>470</a:t>
                      </a:r>
                      <a:endParaRPr lang="uk-UA" sz="1800" b="1" dirty="0">
                        <a:solidFill>
                          <a:srgbClr val="185321"/>
                        </a:solidFill>
                      </a:endParaRPr>
                    </a:p>
                  </a:txBody>
                  <a:tcPr/>
                </a:tc>
              </a:tr>
              <a:tr h="630621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06600"/>
                          </a:solidFill>
                        </a:rPr>
                        <a:t>у тому</a:t>
                      </a:r>
                      <a:r>
                        <a:rPr lang="uk-UA" b="1" baseline="0" dirty="0" smtClean="0">
                          <a:solidFill>
                            <a:srgbClr val="006600"/>
                          </a:solidFill>
                        </a:rPr>
                        <a:t> числі у Запорізькій області</a:t>
                      </a:r>
                      <a:endParaRPr lang="uk-UA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185321"/>
                          </a:solidFill>
                        </a:rPr>
                        <a:t>288</a:t>
                      </a:r>
                      <a:endParaRPr lang="uk-UA" sz="1800" b="1" dirty="0">
                        <a:solidFill>
                          <a:srgbClr val="185321"/>
                        </a:solidFill>
                      </a:endParaRPr>
                    </a:p>
                  </a:txBody>
                  <a:tcPr/>
                </a:tc>
              </a:tr>
              <a:tr h="630621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06600"/>
                          </a:solidFill>
                        </a:rPr>
                        <a:t>Кількість заходів</a:t>
                      </a:r>
                      <a:r>
                        <a:rPr lang="uk-UA" b="1" baseline="0" dirty="0" smtClean="0">
                          <a:solidFill>
                            <a:srgbClr val="006600"/>
                          </a:solidFill>
                        </a:rPr>
                        <a:t> по підвищенню кваліфікації адвокатів</a:t>
                      </a:r>
                      <a:endParaRPr lang="uk-UA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185321"/>
                          </a:solidFill>
                        </a:rPr>
                        <a:t>17</a:t>
                      </a:r>
                      <a:endParaRPr lang="uk-UA" sz="1800" b="1" dirty="0">
                        <a:solidFill>
                          <a:srgbClr val="185321"/>
                        </a:solidFill>
                      </a:endParaRPr>
                    </a:p>
                  </a:txBody>
                  <a:tcPr/>
                </a:tc>
              </a:tr>
              <a:tr h="630621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06600"/>
                          </a:solidFill>
                        </a:rPr>
                        <a:t>Кадровий потенціал системи,</a:t>
                      </a:r>
                      <a:r>
                        <a:rPr lang="uk-UA" b="1" baseline="0" dirty="0" smtClean="0">
                          <a:solidFill>
                            <a:srgbClr val="006600"/>
                          </a:solidFill>
                        </a:rPr>
                        <a:t> який надає БПД</a:t>
                      </a:r>
                      <a:endParaRPr lang="uk-UA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185321"/>
                          </a:solidFill>
                        </a:rPr>
                        <a:t>83</a:t>
                      </a:r>
                      <a:endParaRPr lang="uk-UA" sz="1800" b="1" dirty="0">
                        <a:solidFill>
                          <a:srgbClr val="185321"/>
                        </a:solidFill>
                      </a:endParaRPr>
                    </a:p>
                  </a:txBody>
                  <a:tcPr/>
                </a:tc>
              </a:tr>
              <a:tr h="630621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06600"/>
                          </a:solidFill>
                        </a:rPr>
                        <a:t>у</a:t>
                      </a:r>
                      <a:r>
                        <a:rPr lang="uk-UA" b="1" baseline="0" dirty="0" smtClean="0">
                          <a:solidFill>
                            <a:srgbClr val="006600"/>
                          </a:solidFill>
                        </a:rPr>
                        <a:t> тому чисті у Запорізькій області</a:t>
                      </a:r>
                      <a:endParaRPr lang="uk-UA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185321"/>
                          </a:solidFill>
                        </a:rPr>
                        <a:t>58</a:t>
                      </a:r>
                      <a:endParaRPr lang="uk-UA" sz="1800" b="1" dirty="0">
                        <a:solidFill>
                          <a:srgbClr val="185321"/>
                        </a:solidFill>
                      </a:endParaRPr>
                    </a:p>
                  </a:txBody>
                  <a:tcPr/>
                </a:tc>
              </a:tr>
              <a:tr h="630621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06600"/>
                          </a:solidFill>
                        </a:rPr>
                        <a:t>Загальна кількість коштів, сплачених адвокатам</a:t>
                      </a:r>
                      <a:endParaRPr lang="uk-UA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185321"/>
                          </a:solidFill>
                        </a:rPr>
                        <a:t>35 218 581</a:t>
                      </a:r>
                      <a:endParaRPr lang="uk-UA" sz="1800" b="1" dirty="0">
                        <a:solidFill>
                          <a:srgbClr val="185321"/>
                        </a:solidFill>
                      </a:endParaRPr>
                    </a:p>
                  </a:txBody>
                  <a:tcPr/>
                </a:tc>
              </a:tr>
              <a:tr h="630621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06600"/>
                          </a:solidFill>
                        </a:rPr>
                        <a:t>з них по Запорізькій області</a:t>
                      </a:r>
                      <a:endParaRPr lang="uk-UA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185321"/>
                          </a:solidFill>
                        </a:rPr>
                        <a:t>18 752 809</a:t>
                      </a:r>
                      <a:endParaRPr lang="uk-UA" sz="1800" b="1" dirty="0">
                        <a:solidFill>
                          <a:srgbClr val="18532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D:\Качура О.О\Desktop\Рисунок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821" y="979325"/>
            <a:ext cx="17145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/>
        </p:nvSpPr>
        <p:spPr>
          <a:xfrm>
            <a:off x="1273187" y="756848"/>
            <a:ext cx="10503654" cy="5838342"/>
          </a:xfrm>
          <a:prstGeom prst="frame">
            <a:avLst>
              <a:gd name="adj1" fmla="val 0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0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амка 24"/>
          <p:cNvSpPr/>
          <p:nvPr/>
        </p:nvSpPr>
        <p:spPr>
          <a:xfrm>
            <a:off x="1286303" y="1130186"/>
            <a:ext cx="10511686" cy="5503245"/>
          </a:xfrm>
          <a:prstGeom prst="frame">
            <a:avLst>
              <a:gd name="adj1" fmla="val 0"/>
            </a:avLst>
          </a:prstGeom>
          <a:ln>
            <a:solidFill>
              <a:srgbClr val="00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кутник 35"/>
          <p:cNvSpPr/>
          <p:nvPr/>
        </p:nvSpPr>
        <p:spPr>
          <a:xfrm>
            <a:off x="4011631" y="1003949"/>
            <a:ext cx="438857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uk-UA" sz="1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ІНФОРМУВАННЯ У ЗМІ</a:t>
            </a:r>
            <a:endParaRPr lang="uk-UA" sz="1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10" name="AutoShape 18" descr="Видео по запросу я маю право проект мін'юсту"/>
          <p:cNvSpPr>
            <a:spLocks noChangeAspect="1" noChangeArrowheads="1"/>
          </p:cNvSpPr>
          <p:nvPr/>
        </p:nvSpPr>
        <p:spPr bwMode="auto">
          <a:xfrm>
            <a:off x="177457" y="-130999"/>
            <a:ext cx="347670" cy="27639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12" name="AutoShape 20" descr="Видео по запросу я маю право проект мін'юсту"/>
          <p:cNvSpPr>
            <a:spLocks noChangeAspect="1" noChangeArrowheads="1"/>
          </p:cNvSpPr>
          <p:nvPr/>
        </p:nvSpPr>
        <p:spPr bwMode="auto">
          <a:xfrm>
            <a:off x="177457" y="-130999"/>
            <a:ext cx="347670" cy="27639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14" name="AutoShape 22" descr="Видео по запросу я маю право проект мін'юсту"/>
          <p:cNvSpPr>
            <a:spLocks noChangeAspect="1" noChangeArrowheads="1"/>
          </p:cNvSpPr>
          <p:nvPr/>
        </p:nvSpPr>
        <p:spPr bwMode="auto">
          <a:xfrm>
            <a:off x="177457" y="-130999"/>
            <a:ext cx="347670" cy="27639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16" name="AutoShape 24" descr="Видео по запросу я маю право проект мін'юсту"/>
          <p:cNvSpPr>
            <a:spLocks noChangeAspect="1" noChangeArrowheads="1"/>
          </p:cNvSpPr>
          <p:nvPr/>
        </p:nvSpPr>
        <p:spPr bwMode="auto">
          <a:xfrm>
            <a:off x="177457" y="-130999"/>
            <a:ext cx="347670" cy="27639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286303" y="2644521"/>
            <a:ext cx="291064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6600"/>
                </a:solidFill>
              </a:rPr>
              <a:t>205</a:t>
            </a:r>
            <a:endParaRPr lang="ru-RU" sz="3200" b="1" dirty="0" smtClean="0">
              <a:solidFill>
                <a:srgbClr val="006600"/>
              </a:solidFill>
            </a:endParaRPr>
          </a:p>
          <a:p>
            <a:pPr algn="ctr"/>
            <a:r>
              <a:rPr lang="ru-RU" sz="1800" b="1" dirty="0" smtClean="0"/>
              <a:t>публікацій на офіційному сайті  та сайтах партнерських організацій</a:t>
            </a:r>
            <a:endParaRPr lang="ru-RU" sz="18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93902" y="1285570"/>
            <a:ext cx="2466539" cy="14088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408" y="1649161"/>
            <a:ext cx="857404" cy="6816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031" y="1649161"/>
            <a:ext cx="1019304" cy="810332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4383053" y="2698963"/>
            <a:ext cx="304839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6600"/>
                </a:solidFill>
              </a:rPr>
              <a:t>1259</a:t>
            </a:r>
            <a:endParaRPr lang="ru-RU" sz="2000" b="1" dirty="0" smtClean="0"/>
          </a:p>
          <a:p>
            <a:pPr algn="ctr"/>
            <a:r>
              <a:rPr lang="ru-RU" sz="1800" b="1" dirty="0" smtClean="0"/>
              <a:t>користувачів у</a:t>
            </a:r>
          </a:p>
          <a:p>
            <a:pPr algn="ctr"/>
            <a:r>
              <a:rPr lang="ru-RU" sz="1800" b="1" dirty="0" smtClean="0"/>
              <a:t>соціальних мережах</a:t>
            </a:r>
            <a:endParaRPr lang="ru-RU" sz="18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8400204" y="2644521"/>
            <a:ext cx="278650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6600"/>
                </a:solidFill>
              </a:rPr>
              <a:t>359</a:t>
            </a:r>
            <a:endParaRPr lang="ru-RU" sz="3200" b="1" dirty="0" smtClean="0">
              <a:solidFill>
                <a:srgbClr val="006600"/>
              </a:solidFill>
            </a:endParaRPr>
          </a:p>
          <a:p>
            <a:pPr algn="ctr"/>
            <a:r>
              <a:rPr lang="ru-RU" sz="1800" b="1" dirty="0" smtClean="0"/>
              <a:t>повідомлень про БПД</a:t>
            </a:r>
          </a:p>
          <a:p>
            <a:pPr algn="ctr"/>
            <a:r>
              <a:rPr lang="ru-RU" sz="1800" b="1" dirty="0" smtClean="0"/>
              <a:t>у національних</a:t>
            </a:r>
          </a:p>
          <a:p>
            <a:pPr algn="ctr"/>
            <a:r>
              <a:rPr lang="ru-RU" sz="1800" b="1" dirty="0" smtClean="0"/>
              <a:t>та місцевих ЗМІ</a:t>
            </a:r>
            <a:endParaRPr lang="ru-RU" sz="1800" b="1" dirty="0"/>
          </a:p>
        </p:txBody>
      </p:sp>
      <p:sp>
        <p:nvSpPr>
          <p:cNvPr id="7170" name="AutoShape 2" descr="Картинки по запросу змі"/>
          <p:cNvSpPr>
            <a:spLocks noChangeAspect="1" noChangeArrowheads="1"/>
          </p:cNvSpPr>
          <p:nvPr/>
        </p:nvSpPr>
        <p:spPr bwMode="auto">
          <a:xfrm>
            <a:off x="177457" y="-130999"/>
            <a:ext cx="347670" cy="27639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72" name="AutoShape 4" descr="Картинки по запросу змі"/>
          <p:cNvSpPr>
            <a:spLocks noChangeAspect="1" noChangeArrowheads="1"/>
          </p:cNvSpPr>
          <p:nvPr/>
        </p:nvSpPr>
        <p:spPr bwMode="auto">
          <a:xfrm>
            <a:off x="177457" y="-130999"/>
            <a:ext cx="347670" cy="27639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174" name="Picture 6" descr="Картинки по запросу змі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00204" y="1461561"/>
            <a:ext cx="2365332" cy="1248845"/>
          </a:xfrm>
          <a:prstGeom prst="rect">
            <a:avLst/>
          </a:prstGeom>
          <a:noFill/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4788" y="4574801"/>
            <a:ext cx="2364323" cy="1476533"/>
          </a:xfrm>
          <a:prstGeom prst="rect">
            <a:avLst/>
          </a:prstGeom>
        </p:spPr>
      </p:pic>
      <p:sp>
        <p:nvSpPr>
          <p:cNvPr id="24" name="Прямоугольник 34"/>
          <p:cNvSpPr/>
          <p:nvPr/>
        </p:nvSpPr>
        <p:spPr>
          <a:xfrm>
            <a:off x="4950408" y="4882180"/>
            <a:ext cx="38278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6600"/>
                </a:solidFill>
              </a:rPr>
              <a:t>1958</a:t>
            </a:r>
            <a:endParaRPr lang="ru-RU" sz="2000" b="1" dirty="0" smtClean="0"/>
          </a:p>
          <a:p>
            <a:pPr algn="ctr"/>
            <a:r>
              <a:rPr lang="ru-RU" sz="1800" b="1" dirty="0" smtClean="0"/>
              <a:t>правопросвітницьких заходів</a:t>
            </a:r>
            <a:endParaRPr lang="ru-RU" sz="1800" b="1" dirty="0"/>
          </a:p>
        </p:txBody>
      </p:sp>
      <p:sp>
        <p:nvSpPr>
          <p:cNvPr id="27" name="Rectangle 2">
            <a:extLst>
              <a:ext uri="{FF2B5EF4-FFF2-40B4-BE49-F238E27FC236}">
                <a16:creationId xmlns="" xmlns:a16="http://schemas.microsoft.com/office/drawing/2014/main" id="{7241073E-269E-2945-8481-59FBED40EF16}"/>
              </a:ext>
            </a:extLst>
          </p:cNvPr>
          <p:cNvSpPr/>
          <p:nvPr/>
        </p:nvSpPr>
        <p:spPr>
          <a:xfrm rot="16200000">
            <a:off x="-3036997" y="3002178"/>
            <a:ext cx="6872290" cy="867930"/>
          </a:xfrm>
          <a:prstGeom prst="rect">
            <a:avLst/>
          </a:prstGeom>
          <a:solidFill>
            <a:srgbClr val="286E28"/>
          </a:solidFill>
        </p:spPr>
        <p:txBody>
          <a:bodyPr wrap="square" anchor="ctr" anchorCtr="0">
            <a:noAutofit/>
          </a:bodyPr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uk-UA" altLang="uk-UA" sz="1800" dirty="0">
              <a:solidFill>
                <a:schemeClr val="bg1"/>
              </a:solidFill>
            </a:endParaRPr>
          </a:p>
        </p:txBody>
      </p:sp>
      <p:sp>
        <p:nvSpPr>
          <p:cNvPr id="28" name="Title 2"/>
          <p:cNvSpPr txBox="1">
            <a:spLocks/>
          </p:cNvSpPr>
          <p:nvPr/>
        </p:nvSpPr>
        <p:spPr>
          <a:xfrm>
            <a:off x="1848743" y="81611"/>
            <a:ext cx="5287428" cy="460599"/>
          </a:xfrm>
          <a:prstGeom prst="rect">
            <a:avLst/>
          </a:prstGeom>
          <a:solidFill>
            <a:srgbClr val="006600"/>
          </a:solidFill>
        </p:spPr>
        <p:txBody>
          <a:bodyPr vert="horz" lIns="104287" tIns="52144" rIns="104287" bIns="52144" rtlCol="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+mj-lt"/>
                <a:cs typeface="Aharoni" pitchFamily="2" charset="-79"/>
              </a:rPr>
              <a:t>РЕЗУЛЬ</a:t>
            </a:r>
            <a:r>
              <a:rPr lang="uk-UA" sz="2400" b="1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  <a:t>ТАТИ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  <a:t>2019 року</a:t>
            </a:r>
            <a:endParaRPr lang="ru-RU" sz="2400" b="1" dirty="0">
              <a:solidFill>
                <a:schemeClr val="bg1"/>
              </a:solidFill>
              <a:latin typeface="+mj-lt"/>
              <a:cs typeface="Aharoni" pitchFamily="2" charset="-79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872"/>
          <a:stretch/>
        </p:blipFill>
        <p:spPr>
          <a:xfrm>
            <a:off x="969344" y="81611"/>
            <a:ext cx="862954" cy="46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872"/>
          <a:stretch/>
        </p:blipFill>
        <p:spPr>
          <a:xfrm>
            <a:off x="969344" y="81611"/>
            <a:ext cx="862954" cy="460599"/>
          </a:xfrm>
          <a:prstGeom prst="rect">
            <a:avLst/>
          </a:prstGeom>
        </p:spPr>
      </p:pic>
      <p:sp>
        <p:nvSpPr>
          <p:cNvPr id="20" name="Rectangle 2">
            <a:extLst>
              <a:ext uri="{FF2B5EF4-FFF2-40B4-BE49-F238E27FC236}">
                <a16:creationId xmlns="" xmlns:a16="http://schemas.microsoft.com/office/drawing/2014/main" id="{7241073E-269E-2945-8481-59FBED40EF16}"/>
              </a:ext>
            </a:extLst>
          </p:cNvPr>
          <p:cNvSpPr/>
          <p:nvPr/>
        </p:nvSpPr>
        <p:spPr>
          <a:xfrm rot="16200000">
            <a:off x="-3036997" y="3002178"/>
            <a:ext cx="6872290" cy="867930"/>
          </a:xfrm>
          <a:prstGeom prst="rect">
            <a:avLst/>
          </a:prstGeom>
          <a:solidFill>
            <a:srgbClr val="286E28"/>
          </a:solidFill>
        </p:spPr>
        <p:txBody>
          <a:bodyPr wrap="square" anchor="ctr" anchorCtr="0">
            <a:noAutofit/>
          </a:bodyPr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uk-UA" altLang="uk-UA" sz="1800" dirty="0">
              <a:solidFill>
                <a:schemeClr val="bg1"/>
              </a:solidFill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1848743" y="81611"/>
            <a:ext cx="5287428" cy="460599"/>
          </a:xfrm>
          <a:prstGeom prst="rect">
            <a:avLst/>
          </a:prstGeom>
          <a:solidFill>
            <a:srgbClr val="006600"/>
          </a:solidFill>
        </p:spPr>
        <p:txBody>
          <a:bodyPr vert="horz" lIns="104287" tIns="52144" rIns="104287" bIns="52144" rtlCol="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РЕЗУЛЬ</a:t>
            </a:r>
            <a:r>
              <a:rPr lang="uk-UA" sz="2400" b="1" dirty="0" smtClean="0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ТАТИ 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2019 року</a:t>
            </a:r>
            <a:endParaRPr lang="ru-RU" sz="2400" b="1" dirty="0">
              <a:solidFill>
                <a:schemeClr val="bg1"/>
              </a:solidFill>
              <a:latin typeface="Calibri" pitchFamily="34" charset="0"/>
              <a:cs typeface="Aharoni" pitchFamily="2" charset="-79"/>
            </a:endParaRPr>
          </a:p>
        </p:txBody>
      </p:sp>
      <p:pic>
        <p:nvPicPr>
          <p:cNvPr id="3074" name="Picture 2" descr="D:\Качура О.О\Desktop\15.01.2019 презентація 2018 рік\Наливайко П.І\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763" y="652569"/>
            <a:ext cx="10401659" cy="607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61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4779" y="-2621941"/>
            <a:ext cx="154831" cy="10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02;p2"/>
          <p:cNvSpPr txBox="1">
            <a:spLocks/>
          </p:cNvSpPr>
          <p:nvPr/>
        </p:nvSpPr>
        <p:spPr>
          <a:xfrm>
            <a:off x="2010522" y="2694658"/>
            <a:ext cx="8233592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26712A"/>
              </a:buClr>
              <a:buFont typeface="Roboto"/>
              <a:buNone/>
            </a:pPr>
            <a:r>
              <a:rPr lang="uk-UA" sz="5400" dirty="0" smtClean="0">
                <a:solidFill>
                  <a:srgbClr val="26712A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Ми відкриті до співпраці</a:t>
            </a:r>
            <a:endParaRPr lang="uk-UA" sz="5400" dirty="0">
              <a:solidFill>
                <a:srgbClr val="26712A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grpSp>
        <p:nvGrpSpPr>
          <p:cNvPr id="3" name="Групувати 2"/>
          <p:cNvGrpSpPr/>
          <p:nvPr/>
        </p:nvGrpSpPr>
        <p:grpSpPr>
          <a:xfrm>
            <a:off x="1078157" y="2492896"/>
            <a:ext cx="10035687" cy="1944216"/>
            <a:chOff x="864980" y="2060849"/>
            <a:chExt cx="10035687" cy="194421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150"/>
            <a:stretch/>
          </p:blipFill>
          <p:spPr>
            <a:xfrm>
              <a:off x="864980" y="2060849"/>
              <a:ext cx="869730" cy="1944216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50" t="401" b="-401"/>
            <a:stretch/>
          </p:blipFill>
          <p:spPr>
            <a:xfrm>
              <a:off x="10030937" y="2060849"/>
              <a:ext cx="869730" cy="1944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216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3550494" y="1641903"/>
            <a:ext cx="6680200" cy="1915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>
              <a:buClr>
                <a:srgbClr val="26712A"/>
              </a:buClr>
            </a:pP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uk-UA" sz="6700" b="1" dirty="0" smtClean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>Дякую за увагу! </a:t>
            </a:r>
            <a:endParaRPr lang="uk-UA" sz="6700" b="1" dirty="0">
              <a:solidFill>
                <a:srgbClr val="26712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5640572" y="2748516"/>
            <a:ext cx="65" cy="276999"/>
          </a:xfrm>
          <a:prstGeom prst="rect">
            <a:avLst/>
          </a:prstGeom>
          <a:solidFill>
            <a:srgbClr val="26712A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" name="Google Shape;87;p1"/>
          <p:cNvGrpSpPr/>
          <p:nvPr/>
        </p:nvGrpSpPr>
        <p:grpSpPr>
          <a:xfrm>
            <a:off x="231775" y="248194"/>
            <a:ext cx="1603965" cy="6387998"/>
            <a:chOff x="2867025" y="603711"/>
            <a:chExt cx="1603965" cy="5318458"/>
          </a:xfrm>
        </p:grpSpPr>
        <p:sp>
          <p:nvSpPr>
            <p:cNvPr id="88" name="Google Shape;88;p1"/>
            <p:cNvSpPr/>
            <p:nvPr/>
          </p:nvSpPr>
          <p:spPr>
            <a:xfrm>
              <a:off x="3822404" y="603711"/>
              <a:ext cx="648586" cy="4254039"/>
            </a:xfrm>
            <a:prstGeom prst="rect">
              <a:avLst/>
            </a:prstGeom>
            <a:solidFill>
              <a:srgbClr val="26712A"/>
            </a:solidFill>
            <a:ln w="12700" cap="flat" cmpd="sng">
              <a:solidFill>
                <a:srgbClr val="2671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9" name="Google Shape;89;p1"/>
            <p:cNvCxnSpPr/>
            <p:nvPr/>
          </p:nvCxnSpPr>
          <p:spPr>
            <a:xfrm rot="10800000" flipH="1">
              <a:off x="2876107" y="3593805"/>
              <a:ext cx="946297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0" name="Google Shape;90;p1"/>
            <p:cNvCxnSpPr/>
            <p:nvPr/>
          </p:nvCxnSpPr>
          <p:spPr>
            <a:xfrm rot="10800000">
              <a:off x="2876108" y="3583172"/>
              <a:ext cx="442" cy="233185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1" name="Google Shape;91;p1"/>
            <p:cNvCxnSpPr/>
            <p:nvPr/>
          </p:nvCxnSpPr>
          <p:spPr>
            <a:xfrm>
              <a:off x="2867025" y="5910263"/>
              <a:ext cx="1370049" cy="1439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2" name="Google Shape;92;p1"/>
            <p:cNvCxnSpPr/>
            <p:nvPr/>
          </p:nvCxnSpPr>
          <p:spPr>
            <a:xfrm>
              <a:off x="3450431" y="5436783"/>
              <a:ext cx="792957" cy="6755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" name="Google Shape;93;p1"/>
            <p:cNvCxnSpPr/>
            <p:nvPr/>
          </p:nvCxnSpPr>
          <p:spPr>
            <a:xfrm>
              <a:off x="3450431" y="4050506"/>
              <a:ext cx="369094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4" name="Google Shape;94;p1"/>
            <p:cNvCxnSpPr/>
            <p:nvPr/>
          </p:nvCxnSpPr>
          <p:spPr>
            <a:xfrm rot="10800000" flipH="1">
              <a:off x="3457575" y="4054475"/>
              <a:ext cx="3175" cy="138668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5" name="Google Shape;95;p1"/>
            <p:cNvCxnSpPr/>
            <p:nvPr/>
          </p:nvCxnSpPr>
          <p:spPr>
            <a:xfrm rot="10800000" flipH="1">
              <a:off x="4233863" y="5436396"/>
              <a:ext cx="2381" cy="48577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53302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4">
            <a:extLst>
              <a:ext uri="{FF2B5EF4-FFF2-40B4-BE49-F238E27FC236}">
                <a16:creationId xmlns="" xmlns:a16="http://schemas.microsoft.com/office/drawing/2014/main" id="{B81F1B0A-159A-224B-9D75-0BD3501532F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91" y="1005005"/>
            <a:ext cx="7700437" cy="5678959"/>
          </a:xfrm>
          <a:prstGeom prst="rect">
            <a:avLst/>
          </a:prstGeom>
          <a:noFill/>
        </p:spPr>
      </p:pic>
      <p:sp>
        <p:nvSpPr>
          <p:cNvPr id="102" name="Google Shape;102;p2"/>
          <p:cNvSpPr txBox="1">
            <a:spLocks noGrp="1"/>
          </p:cNvSpPr>
          <p:nvPr>
            <p:ph type="ctrTitle"/>
          </p:nvPr>
        </p:nvSpPr>
        <p:spPr>
          <a:xfrm>
            <a:off x="-42390" y="337924"/>
            <a:ext cx="12192000" cy="97715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26712A"/>
              </a:buClr>
            </a:pPr>
            <a:r>
              <a:rPr lang="uk-UA" sz="2800" b="1" dirty="0">
                <a:solidFill>
                  <a:srgbClr val="26712A"/>
                </a:solidFill>
                <a:latin typeface="Roboto"/>
                <a:ea typeface="Roboto"/>
                <a:cs typeface="Roboto"/>
                <a:sym typeface="Roboto"/>
              </a:rPr>
              <a:t>Ціль 12.4. Людина, яка опинилась у складній життєвій ситуації, отримає від держави юридичний захист</a:t>
            </a:r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4779" y="-2621941"/>
            <a:ext cx="154831" cy="1072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кутник 4">
            <a:extLst>
              <a:ext uri="{FF2B5EF4-FFF2-40B4-BE49-F238E27FC236}">
                <a16:creationId xmlns="" xmlns:a16="http://schemas.microsoft.com/office/drawing/2014/main" id="{A11A8368-16DF-AC4D-AC42-8C71C342BCCD}"/>
              </a:ext>
            </a:extLst>
          </p:cNvPr>
          <p:cNvSpPr/>
          <p:nvPr/>
        </p:nvSpPr>
        <p:spPr>
          <a:xfrm>
            <a:off x="640234" y="3844485"/>
            <a:ext cx="3240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 менш як 50 % населення України знає про можливість отримати безоплатну правову допомогу від держави у разі необхідності </a:t>
            </a:r>
          </a:p>
          <a:p>
            <a:pPr lvl="0"/>
            <a:r>
              <a:rPr lang="uk-U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(у 2018 році рівень обізнаності становив 23 %)</a:t>
            </a:r>
          </a:p>
        </p:txBody>
      </p:sp>
      <p:sp>
        <p:nvSpPr>
          <p:cNvPr id="9" name="Прямокутник 5">
            <a:extLst>
              <a:ext uri="{FF2B5EF4-FFF2-40B4-BE49-F238E27FC236}">
                <a16:creationId xmlns="" xmlns:a16="http://schemas.microsoft.com/office/drawing/2014/main" id="{80AAF468-6770-0D47-B805-E86A4D270FA3}"/>
              </a:ext>
            </a:extLst>
          </p:cNvPr>
          <p:cNvSpPr/>
          <p:nvPr/>
        </p:nvSpPr>
        <p:spPr>
          <a:xfrm>
            <a:off x="4464453" y="3738018"/>
            <a:ext cx="33123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 менше 75 % клієнтів задоволені якістю отриманої правової допомоги </a:t>
            </a:r>
            <a:br>
              <a:rPr lang="uk-UA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(за результатами дослідження, проведеного у серпні 2019 року, рівень задоволеності становив 57 %)</a:t>
            </a:r>
          </a:p>
        </p:txBody>
      </p:sp>
      <p:sp>
        <p:nvSpPr>
          <p:cNvPr id="10" name="Прямокутник 13">
            <a:extLst>
              <a:ext uri="{FF2B5EF4-FFF2-40B4-BE49-F238E27FC236}">
                <a16:creationId xmlns="" xmlns:a16="http://schemas.microsoft.com/office/drawing/2014/main" id="{D5EC65F8-E098-BF42-AD3C-EB0632097798}"/>
              </a:ext>
            </a:extLst>
          </p:cNvPr>
          <p:cNvSpPr/>
          <p:nvPr/>
        </p:nvSpPr>
        <p:spPr>
          <a:xfrm>
            <a:off x="694735" y="1965990"/>
            <a:ext cx="3703200" cy="1619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uk-UA" sz="10500" b="1" dirty="0">
                <a:solidFill>
                  <a:srgbClr val="006600"/>
                </a:solidFill>
              </a:rPr>
              <a:t>50%</a:t>
            </a:r>
          </a:p>
          <a:p>
            <a:pPr>
              <a:lnSpc>
                <a:spcPct val="70000"/>
              </a:lnSpc>
            </a:pPr>
            <a:r>
              <a:rPr lang="uk-UA" sz="3600" b="1" dirty="0">
                <a:solidFill>
                  <a:srgbClr val="006600"/>
                </a:solidFill>
              </a:rPr>
              <a:t>обізнаність</a:t>
            </a:r>
            <a:endParaRPr lang="uk-UA" sz="3600" dirty="0">
              <a:solidFill>
                <a:srgbClr val="006600"/>
              </a:solidFill>
            </a:endParaRPr>
          </a:p>
        </p:txBody>
      </p:sp>
      <p:sp>
        <p:nvSpPr>
          <p:cNvPr id="14" name="Прямокутник 17">
            <a:extLst>
              <a:ext uri="{FF2B5EF4-FFF2-40B4-BE49-F238E27FC236}">
                <a16:creationId xmlns="" xmlns:a16="http://schemas.microsoft.com/office/drawing/2014/main" id="{ADC8DE2B-C3D8-0C4A-8782-0AEDE2BDD958}"/>
              </a:ext>
            </a:extLst>
          </p:cNvPr>
          <p:cNvSpPr/>
          <p:nvPr/>
        </p:nvSpPr>
        <p:spPr>
          <a:xfrm>
            <a:off x="4619192" y="1965990"/>
            <a:ext cx="2879314" cy="16193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uk-UA" sz="10500" b="1" dirty="0">
                <a:solidFill>
                  <a:srgbClr val="006600"/>
                </a:solidFill>
              </a:rPr>
              <a:t>75%</a:t>
            </a:r>
          </a:p>
          <a:p>
            <a:pPr>
              <a:lnSpc>
                <a:spcPct val="70000"/>
              </a:lnSpc>
            </a:pPr>
            <a:r>
              <a:rPr lang="uk-UA" sz="3600" b="1" dirty="0" smtClean="0">
                <a:solidFill>
                  <a:srgbClr val="006600"/>
                </a:solidFill>
              </a:rPr>
              <a:t>якість</a:t>
            </a:r>
            <a:endParaRPr lang="uk-UA" sz="4000" dirty="0">
              <a:solidFill>
                <a:srgbClr val="006600"/>
              </a:solidFill>
            </a:endParaRPr>
          </a:p>
        </p:txBody>
      </p:sp>
      <p:sp>
        <p:nvSpPr>
          <p:cNvPr id="17" name="Прямокутник 5">
            <a:extLst>
              <a:ext uri="{FF2B5EF4-FFF2-40B4-BE49-F238E27FC236}">
                <a16:creationId xmlns="" xmlns:a16="http://schemas.microsoft.com/office/drawing/2014/main" id="{80AAF468-6770-0D47-B805-E86A4D270FA3}"/>
              </a:ext>
            </a:extLst>
          </p:cNvPr>
          <p:cNvSpPr/>
          <p:nvPr/>
        </p:nvSpPr>
        <p:spPr>
          <a:xfrm>
            <a:off x="8247644" y="3659358"/>
            <a:ext cx="33123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удосконалення стандартів якості надання безоплатної правової допомоги </a:t>
            </a:r>
            <a:r>
              <a:rPr lang="uk-U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шляхом упровадження механізму оцінювання якості наданої правової допомоги з використанням інструменту рецензування ("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peer review")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="" xmlns:a16="http://schemas.microsoft.com/office/drawing/2014/main" id="{ADC8DE2B-C3D8-0C4A-8782-0AEDE2BDD958}"/>
              </a:ext>
            </a:extLst>
          </p:cNvPr>
          <p:cNvSpPr/>
          <p:nvPr/>
        </p:nvSpPr>
        <p:spPr>
          <a:xfrm>
            <a:off x="8281809" y="1875496"/>
            <a:ext cx="3783191" cy="1529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6600" b="1" dirty="0" smtClean="0">
                <a:solidFill>
                  <a:srgbClr val="006600"/>
                </a:solidFill>
              </a:rPr>
              <a:t>Peer review</a:t>
            </a:r>
            <a:endParaRPr lang="uk-UA" sz="66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">
            <a:extLst>
              <a:ext uri="{FF2B5EF4-FFF2-40B4-BE49-F238E27FC236}">
                <a16:creationId xmlns="" xmlns:a16="http://schemas.microsoft.com/office/drawing/2014/main" id="{7241073E-269E-2945-8481-59FBED40EF16}"/>
              </a:ext>
            </a:extLst>
          </p:cNvPr>
          <p:cNvSpPr/>
          <p:nvPr/>
        </p:nvSpPr>
        <p:spPr>
          <a:xfrm rot="16200000">
            <a:off x="-3083316" y="3002180"/>
            <a:ext cx="6872290" cy="867930"/>
          </a:xfrm>
          <a:prstGeom prst="rect">
            <a:avLst/>
          </a:prstGeom>
          <a:solidFill>
            <a:srgbClr val="286E28"/>
          </a:solidFill>
        </p:spPr>
        <p:txBody>
          <a:bodyPr wrap="square" anchor="ctr" anchorCtr="0">
            <a:noAutofit/>
          </a:bodyPr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uk-UA" altLang="uk-UA" sz="1800" dirty="0">
              <a:solidFill>
                <a:schemeClr val="bg1"/>
              </a:solidFill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872"/>
          <a:stretch/>
        </p:blipFill>
        <p:spPr>
          <a:xfrm>
            <a:off x="969344" y="81611"/>
            <a:ext cx="862954" cy="460599"/>
          </a:xfrm>
          <a:prstGeom prst="rect">
            <a:avLst/>
          </a:prstGeom>
        </p:spPr>
      </p:pic>
      <p:sp>
        <p:nvSpPr>
          <p:cNvPr id="61" name="Title 2"/>
          <p:cNvSpPr txBox="1">
            <a:spLocks/>
          </p:cNvSpPr>
          <p:nvPr/>
        </p:nvSpPr>
        <p:spPr>
          <a:xfrm>
            <a:off x="1848743" y="81611"/>
            <a:ext cx="5287428" cy="460599"/>
          </a:xfrm>
          <a:prstGeom prst="rect">
            <a:avLst/>
          </a:prstGeom>
          <a:solidFill>
            <a:srgbClr val="006600"/>
          </a:solidFill>
        </p:spPr>
        <p:txBody>
          <a:bodyPr vert="horz" lIns="104287" tIns="52144" rIns="104287" bIns="52144" rtlCol="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+mj-lt"/>
                <a:ea typeface="Roboto" charset="0"/>
                <a:cs typeface="Roboto" charset="0"/>
              </a:rPr>
              <a:t>РЕЗУЛЬ</a:t>
            </a:r>
            <a:r>
              <a:rPr lang="uk-UA" sz="2400" b="1" dirty="0" smtClean="0">
                <a:solidFill>
                  <a:schemeClr val="bg1"/>
                </a:solidFill>
                <a:latin typeface="+mj-lt"/>
                <a:ea typeface="Roboto" charset="0"/>
                <a:cs typeface="Roboto" charset="0"/>
              </a:rPr>
              <a:t>ТАТИ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ea typeface="Roboto" charset="0"/>
                <a:cs typeface="Roboto" charset="0"/>
              </a:rPr>
              <a:t>2019 року</a:t>
            </a:r>
            <a:endParaRPr lang="ru-RU" sz="2400" b="1" dirty="0">
              <a:solidFill>
                <a:schemeClr val="bg1"/>
              </a:solidFill>
              <a:latin typeface="+mj-lt"/>
              <a:ea typeface="Roboto" charset="0"/>
              <a:cs typeface="Roboto" charset="0"/>
            </a:endParaRPr>
          </a:p>
        </p:txBody>
      </p:sp>
      <p:sp>
        <p:nvSpPr>
          <p:cNvPr id="18" name="Прямокутник 10"/>
          <p:cNvSpPr/>
          <p:nvPr/>
        </p:nvSpPr>
        <p:spPr>
          <a:xfrm>
            <a:off x="1146728" y="1140466"/>
            <a:ext cx="2520281" cy="5706177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2000" b="1" baseline="30000" dirty="0" smtClean="0">
                <a:solidFill>
                  <a:schemeClr val="bg1"/>
                </a:solidFill>
                <a:latin typeface="+mn-lt"/>
                <a:ea typeface="Roboto" panose="020B0604020202020204" charset="0"/>
                <a:cs typeface="Arial" panose="020B0604020202020204" pitchFamily="34" charset="0"/>
              </a:rPr>
              <a:t>&gt;</a:t>
            </a:r>
            <a:endParaRPr lang="uk-UA" sz="2000" b="1" baseline="30000" dirty="0" smtClean="0">
              <a:solidFill>
                <a:schemeClr val="bg1"/>
              </a:solidFill>
              <a:latin typeface="+mn-lt"/>
              <a:ea typeface="Roboto" panose="020B060402020202020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2000" b="1" baseline="30000" dirty="0" smtClean="0">
                <a:solidFill>
                  <a:srgbClr val="185321"/>
                </a:solidFill>
                <a:latin typeface="+mn-lt"/>
                <a:ea typeface="Roboto" panose="020B0604020202020204" charset="0"/>
                <a:cs typeface="Arial" panose="020B0604020202020204" pitchFamily="34" charset="0"/>
              </a:rPr>
              <a:t>&gt; </a:t>
            </a:r>
            <a:r>
              <a:rPr lang="uk-UA" sz="2800" b="1" dirty="0" smtClean="0">
                <a:solidFill>
                  <a:srgbClr val="185321"/>
                </a:solidFill>
                <a:latin typeface="+mn-lt"/>
                <a:ea typeface="Roboto" panose="020B0604020202020204" charset="0"/>
                <a:cs typeface="Arial" panose="020B0604020202020204" pitchFamily="34" charset="0"/>
              </a:rPr>
              <a:t>1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uk-UA" sz="2000" b="1" dirty="0" smtClean="0">
                <a:solidFill>
                  <a:srgbClr val="185321"/>
                </a:solidFill>
                <a:latin typeface="+mn-lt"/>
                <a:ea typeface="Roboto" panose="020B0604020202020204" charset="0"/>
                <a:cs typeface="Arial" panose="020B0604020202020204" pitchFamily="34" charset="0"/>
              </a:rPr>
              <a:t>Регіональний центр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uk-UA" sz="2000" b="1" baseline="30000" dirty="0" smtClean="0">
              <a:solidFill>
                <a:schemeClr val="bg1"/>
              </a:solidFill>
              <a:latin typeface="+mn-lt"/>
              <a:ea typeface="Roboto" panose="020B060402020202020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2000" b="1" baseline="30000" dirty="0">
                <a:solidFill>
                  <a:schemeClr val="bg1"/>
                </a:solidFill>
                <a:latin typeface="+mn-lt"/>
                <a:ea typeface="Roboto" panose="020B0604020202020204" charset="0"/>
                <a:cs typeface="Arial" panose="020B0604020202020204" pitchFamily="34" charset="0"/>
              </a:rPr>
              <a:t> </a:t>
            </a:r>
            <a:r>
              <a:rPr lang="en-GB" sz="2000" b="1" baseline="30000" dirty="0">
                <a:solidFill>
                  <a:srgbClr val="185321"/>
                </a:solidFill>
                <a:ea typeface="Roboto" panose="020B0604020202020204" charset="0"/>
                <a:cs typeface="Arial" panose="020B0604020202020204" pitchFamily="34" charset="0"/>
              </a:rPr>
              <a:t>&gt; </a:t>
            </a:r>
            <a:r>
              <a:rPr lang="uk-UA" sz="2800" b="1" dirty="0" smtClean="0">
                <a:solidFill>
                  <a:srgbClr val="185321"/>
                </a:solidFill>
                <a:latin typeface="+mn-lt"/>
                <a:ea typeface="Roboto" panose="020B0604020202020204" charset="0"/>
                <a:cs typeface="Arial" panose="020B0604020202020204" pitchFamily="34" charset="0"/>
              </a:rPr>
              <a:t>3</a:t>
            </a:r>
            <a:endParaRPr lang="uk-UA" sz="2800" b="1" dirty="0">
              <a:solidFill>
                <a:srgbClr val="185321"/>
              </a:solidFill>
              <a:latin typeface="+mn-lt"/>
              <a:ea typeface="Roboto" panose="020B0604020202020204" charset="0"/>
              <a:cs typeface="Arial" panose="020B0604020202020204" pitchFamily="34" charset="0"/>
            </a:endParaRPr>
          </a:p>
          <a:p>
            <a:pPr marL="0" lvl="1">
              <a:lnSpc>
                <a:spcPct val="90000"/>
              </a:lnSpc>
            </a:pPr>
            <a:r>
              <a:rPr lang="uk-UA" sz="2000" b="1" dirty="0">
                <a:solidFill>
                  <a:srgbClr val="185321"/>
                </a:solidFill>
                <a:latin typeface="+mn-lt"/>
                <a:ea typeface="Roboto" panose="020B0604020202020204" charset="0"/>
                <a:cs typeface="Arial" panose="020B0604020202020204" pitchFamily="34" charset="0"/>
              </a:rPr>
              <a:t>М</a:t>
            </a:r>
            <a:r>
              <a:rPr lang="uk-UA" sz="2000" b="1" dirty="0" smtClean="0">
                <a:solidFill>
                  <a:srgbClr val="185321"/>
                </a:solidFill>
                <a:latin typeface="+mn-lt"/>
                <a:ea typeface="Roboto" panose="020B0604020202020204" charset="0"/>
                <a:cs typeface="Arial" panose="020B0604020202020204" pitchFamily="34" charset="0"/>
              </a:rPr>
              <a:t>ісцеві центри </a:t>
            </a:r>
          </a:p>
          <a:p>
            <a:pPr marL="0" lvl="1">
              <a:lnSpc>
                <a:spcPct val="90000"/>
              </a:lnSpc>
            </a:pPr>
            <a:endParaRPr lang="uk-UA" sz="2000" b="1" dirty="0" smtClean="0">
              <a:solidFill>
                <a:srgbClr val="185321"/>
              </a:solidFill>
              <a:latin typeface="+mn-lt"/>
              <a:ea typeface="Roboto" panose="020B060402020202020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uk-UA" sz="2000" b="1" dirty="0" smtClean="0">
                <a:solidFill>
                  <a:srgbClr val="185321"/>
                </a:solidFill>
                <a:latin typeface="+mn-lt"/>
                <a:ea typeface="Roboto" panose="020B0604020202020204" charset="0"/>
                <a:cs typeface="Arial" panose="020B0604020202020204" pitchFamily="34" charset="0"/>
              </a:rPr>
              <a:t> </a:t>
            </a:r>
            <a:r>
              <a:rPr lang="en-GB" sz="1600" b="1" baseline="30000" dirty="0">
                <a:solidFill>
                  <a:srgbClr val="185321"/>
                </a:solidFill>
                <a:ea typeface="Roboto" panose="020B0604020202020204" charset="0"/>
                <a:cs typeface="Arial" panose="020B0604020202020204" pitchFamily="34" charset="0"/>
              </a:rPr>
              <a:t>&gt; </a:t>
            </a:r>
            <a:r>
              <a:rPr lang="uk-UA" sz="2800" b="1" dirty="0" smtClean="0">
                <a:solidFill>
                  <a:srgbClr val="185321"/>
                </a:solidFill>
                <a:latin typeface="+mn-lt"/>
                <a:ea typeface="Roboto" panose="020B0604020202020204" charset="0"/>
                <a:cs typeface="Arial" panose="020B0604020202020204" pitchFamily="34" charset="0"/>
              </a:rPr>
              <a:t>17</a:t>
            </a:r>
            <a:endParaRPr lang="uk-UA" sz="2800" b="1" dirty="0">
              <a:solidFill>
                <a:srgbClr val="185321"/>
              </a:solidFill>
              <a:latin typeface="+mn-lt"/>
              <a:ea typeface="Roboto" panose="020B0604020202020204" charset="0"/>
              <a:cs typeface="Arial" panose="020B0604020202020204" pitchFamily="34" charset="0"/>
            </a:endParaRPr>
          </a:p>
          <a:p>
            <a:pPr marL="0" lvl="1">
              <a:lnSpc>
                <a:spcPct val="90000"/>
              </a:lnSpc>
            </a:pPr>
            <a:r>
              <a:rPr lang="uk-UA" sz="2000" b="1" dirty="0">
                <a:solidFill>
                  <a:srgbClr val="185321"/>
                </a:solidFill>
                <a:latin typeface="+mn-lt"/>
                <a:ea typeface="Roboto" panose="020B0604020202020204" charset="0"/>
                <a:cs typeface="Arial" panose="020B0604020202020204" pitchFamily="34" charset="0"/>
              </a:rPr>
              <a:t>Б</a:t>
            </a:r>
            <a:r>
              <a:rPr lang="uk-UA" sz="2000" b="1" dirty="0" smtClean="0">
                <a:solidFill>
                  <a:srgbClr val="185321"/>
                </a:solidFill>
                <a:latin typeface="+mn-lt"/>
                <a:ea typeface="Roboto" panose="020B0604020202020204" charset="0"/>
                <a:cs typeface="Arial" panose="020B0604020202020204" pitchFamily="34" charset="0"/>
              </a:rPr>
              <a:t>юро</a:t>
            </a:r>
            <a:br>
              <a:rPr lang="uk-UA" sz="2000" b="1" dirty="0" smtClean="0">
                <a:solidFill>
                  <a:srgbClr val="185321"/>
                </a:solidFill>
                <a:latin typeface="+mn-lt"/>
                <a:ea typeface="Roboto" panose="020B0604020202020204" charset="0"/>
                <a:cs typeface="Arial" panose="020B0604020202020204" pitchFamily="34" charset="0"/>
              </a:rPr>
            </a:br>
            <a:r>
              <a:rPr lang="uk-UA" sz="2000" b="1" dirty="0" smtClean="0">
                <a:solidFill>
                  <a:srgbClr val="185321"/>
                </a:solidFill>
                <a:latin typeface="+mn-lt"/>
                <a:ea typeface="Roboto" panose="020B0604020202020204" charset="0"/>
                <a:cs typeface="Arial" panose="020B0604020202020204" pitchFamily="34" charset="0"/>
              </a:rPr>
              <a:t>правової допомоги</a:t>
            </a:r>
          </a:p>
          <a:p>
            <a:pPr marL="0" lvl="1">
              <a:lnSpc>
                <a:spcPct val="90000"/>
              </a:lnSpc>
            </a:pPr>
            <a:endParaRPr lang="uk-UA" sz="2000" b="1" dirty="0" smtClean="0">
              <a:solidFill>
                <a:srgbClr val="185321"/>
              </a:solidFill>
              <a:latin typeface="+mn-lt"/>
              <a:ea typeface="Roboto" panose="020B060402020202020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2000" b="1" baseline="30000" dirty="0" smtClean="0">
                <a:solidFill>
                  <a:srgbClr val="185321"/>
                </a:solidFill>
                <a:latin typeface="+mn-lt"/>
                <a:ea typeface="Roboto" panose="020B0604020202020204" charset="0"/>
                <a:cs typeface="Arial" panose="020B0604020202020204" pitchFamily="34" charset="0"/>
              </a:rPr>
              <a:t>&gt; </a:t>
            </a:r>
            <a:r>
              <a:rPr lang="uk-UA" sz="2800" b="1" dirty="0" smtClean="0">
                <a:solidFill>
                  <a:srgbClr val="185321"/>
                </a:solidFill>
                <a:latin typeface="+mn-lt"/>
                <a:ea typeface="Roboto" panose="020B0604020202020204" charset="0"/>
                <a:cs typeface="Arial" panose="020B0604020202020204" pitchFamily="34" charset="0"/>
              </a:rPr>
              <a:t>4</a:t>
            </a:r>
            <a:endParaRPr lang="uk-UA" sz="1100" b="1" dirty="0">
              <a:solidFill>
                <a:srgbClr val="185321"/>
              </a:solidFill>
              <a:latin typeface="+mn-lt"/>
              <a:ea typeface="Roboto" panose="020B060402020202020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uk-UA" sz="2000" b="1" dirty="0" smtClean="0">
                <a:solidFill>
                  <a:srgbClr val="185321"/>
                </a:solidFill>
                <a:ea typeface="Roboto" panose="020B0604020202020204" charset="0"/>
                <a:cs typeface="Arial" panose="020B0604020202020204" pitchFamily="34" charset="0"/>
              </a:rPr>
              <a:t>Постійно діючі дистанційні пункти</a:t>
            </a:r>
            <a:endParaRPr lang="uk-UA" sz="2000" b="1" dirty="0">
              <a:solidFill>
                <a:srgbClr val="185321"/>
              </a:solidFill>
              <a:ea typeface="Roboto" panose="020B060402020202020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uk-UA" sz="2000" b="1" baseline="30000" dirty="0" smtClean="0">
              <a:solidFill>
                <a:srgbClr val="185321"/>
              </a:solidFill>
              <a:latin typeface="+mn-lt"/>
              <a:ea typeface="Roboto" panose="020B060402020202020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D:\Качура О.О\Desktop\карт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26" y="884377"/>
            <a:ext cx="8645860" cy="576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58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872"/>
          <a:stretch/>
        </p:blipFill>
        <p:spPr>
          <a:xfrm>
            <a:off x="969344" y="81611"/>
            <a:ext cx="862954" cy="460599"/>
          </a:xfrm>
          <a:prstGeom prst="rect">
            <a:avLst/>
          </a:prstGeom>
        </p:spPr>
      </p:pic>
      <p:sp>
        <p:nvSpPr>
          <p:cNvPr id="19" name="Прямокутник 14"/>
          <p:cNvSpPr/>
          <p:nvPr/>
        </p:nvSpPr>
        <p:spPr>
          <a:xfrm>
            <a:off x="1363926" y="2547001"/>
            <a:ext cx="946461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uk-UA" sz="1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Підозрюваним, </a:t>
            </a:r>
            <a:r>
              <a:rPr lang="uk-UA" sz="1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обвинуваченим, затриманим, заарештованим та засудженим</a:t>
            </a:r>
            <a:endParaRPr lang="uk-UA" sz="1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00022" y="4725151"/>
            <a:ext cx="2971566" cy="1814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srgbClr val="1853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265</a:t>
            </a:r>
            <a:endParaRPr lang="uk-UA" sz="2800" b="1" dirty="0" smtClean="0">
              <a:solidFill>
                <a:srgbClr val="1853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захист осіб, до яких застосовано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адміністративне затримання або адміністративний арешт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7336" y="3731937"/>
            <a:ext cx="1420113" cy="81811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8414" y="3642855"/>
            <a:ext cx="1276169" cy="91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23674" y="3636697"/>
            <a:ext cx="873334" cy="89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50676" y="3642855"/>
            <a:ext cx="1077860" cy="81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969344" y="4783709"/>
            <a:ext cx="221210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85321"/>
                </a:solidFill>
                <a:latin typeface="Arial" pitchFamily="34" charset="0"/>
                <a:cs typeface="Arial" pitchFamily="34" charset="0"/>
              </a:rPr>
              <a:t>925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випадки захисту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осіб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, затриманих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за підозрою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скоєнні злочину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211831" y="4725152"/>
            <a:ext cx="252897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85321"/>
                </a:solidFill>
                <a:latin typeface="Arial" pitchFamily="34" charset="0"/>
                <a:cs typeface="Arial" pitchFamily="34" charset="0"/>
              </a:rPr>
              <a:t>3415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випадків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захисту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 призначенням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у кримінальних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провадженнях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740801" y="4725152"/>
            <a:ext cx="306062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85321"/>
                </a:solidFill>
                <a:latin typeface="Arial" pitchFamily="34" charset="0"/>
                <a:cs typeface="Arial" pitchFamily="34" charset="0"/>
              </a:rPr>
              <a:t>100</a:t>
            </a:r>
          </a:p>
          <a:p>
            <a:pPr algn="ctr"/>
            <a:r>
              <a:rPr lang="uk-UA" sz="1600" dirty="0" smtClean="0">
                <a:latin typeface="Arial" pitchFamily="34" charset="0"/>
                <a:cs typeface="Arial" pitchFamily="34" charset="0"/>
              </a:rPr>
              <a:t>випадків надання</a:t>
            </a:r>
          </a:p>
          <a:p>
            <a:pPr algn="ctr"/>
            <a:r>
              <a:rPr lang="uk-UA" sz="1600" dirty="0" smtClean="0">
                <a:latin typeface="Arial" pitchFamily="34" charset="0"/>
                <a:cs typeface="Arial" pitchFamily="34" charset="0"/>
              </a:rPr>
              <a:t>допомоги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засудженим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до позбавлення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волі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11"/>
          <p:cNvSpPr/>
          <p:nvPr/>
        </p:nvSpPr>
        <p:spPr>
          <a:xfrm>
            <a:off x="3000022" y="1940488"/>
            <a:ext cx="4632776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100" b="1" dirty="0" smtClean="0">
                <a:solidFill>
                  <a:srgbClr val="1853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Видано 6009 доручень</a:t>
            </a:r>
            <a:endParaRPr lang="uk-UA" sz="2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9"/>
          <p:cNvCxnSpPr/>
          <p:nvPr/>
        </p:nvCxnSpPr>
        <p:spPr>
          <a:xfrm>
            <a:off x="1232547" y="3216672"/>
            <a:ext cx="10375159" cy="1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Блок-схема: объединение 43"/>
          <p:cNvSpPr/>
          <p:nvPr/>
        </p:nvSpPr>
        <p:spPr>
          <a:xfrm>
            <a:off x="4066517" y="3228638"/>
            <a:ext cx="4002736" cy="235611"/>
          </a:xfrm>
          <a:prstGeom prst="flowChartMerge">
            <a:avLst/>
          </a:prstGeom>
          <a:solidFill>
            <a:srgbClr val="00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4018"/>
          <a:stretch/>
        </p:blipFill>
        <p:spPr>
          <a:xfrm>
            <a:off x="1564479" y="1353209"/>
            <a:ext cx="1435543" cy="1156666"/>
          </a:xfrm>
          <a:prstGeom prst="rect">
            <a:avLst/>
          </a:prstGeom>
        </p:spPr>
      </p:pic>
      <p:sp>
        <p:nvSpPr>
          <p:cNvPr id="20" name="Rectangle 2">
            <a:extLst>
              <a:ext uri="{FF2B5EF4-FFF2-40B4-BE49-F238E27FC236}">
                <a16:creationId xmlns="" xmlns:a16="http://schemas.microsoft.com/office/drawing/2014/main" id="{7241073E-269E-2945-8481-59FBED40EF16}"/>
              </a:ext>
            </a:extLst>
          </p:cNvPr>
          <p:cNvSpPr/>
          <p:nvPr/>
        </p:nvSpPr>
        <p:spPr>
          <a:xfrm rot="16200000">
            <a:off x="-3036997" y="3002178"/>
            <a:ext cx="6872290" cy="867930"/>
          </a:xfrm>
          <a:prstGeom prst="rect">
            <a:avLst/>
          </a:prstGeom>
          <a:solidFill>
            <a:srgbClr val="286E28"/>
          </a:solidFill>
        </p:spPr>
        <p:txBody>
          <a:bodyPr wrap="square" anchor="ctr" anchorCtr="0">
            <a:noAutofit/>
          </a:bodyPr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uk-UA" altLang="uk-UA" sz="1800" dirty="0">
              <a:solidFill>
                <a:schemeClr val="bg1"/>
              </a:solidFill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1848743" y="81611"/>
            <a:ext cx="5287428" cy="460599"/>
          </a:xfrm>
          <a:prstGeom prst="rect">
            <a:avLst/>
          </a:prstGeom>
          <a:solidFill>
            <a:srgbClr val="006600"/>
          </a:solidFill>
        </p:spPr>
        <p:txBody>
          <a:bodyPr vert="horz" lIns="104287" tIns="52144" rIns="104287" bIns="52144" rtlCol="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+mj-lt"/>
                <a:cs typeface="Aharoni" pitchFamily="2" charset="-79"/>
              </a:rPr>
              <a:t>РЕЗУЛЬ</a:t>
            </a:r>
            <a:r>
              <a:rPr lang="uk-UA" sz="2400" b="1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  <a:t>ТАТИ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  <a:t>2019 року</a:t>
            </a:r>
            <a:endParaRPr lang="ru-RU" sz="2400" b="1" dirty="0">
              <a:solidFill>
                <a:schemeClr val="bg1"/>
              </a:solidFill>
              <a:latin typeface="+mj-lt"/>
              <a:cs typeface="Aharoni" pitchFamily="2" charset="-79"/>
            </a:endParaRPr>
          </a:p>
        </p:txBody>
      </p:sp>
      <p:sp>
        <p:nvSpPr>
          <p:cNvPr id="26" name="Рамка 25"/>
          <p:cNvSpPr/>
          <p:nvPr/>
        </p:nvSpPr>
        <p:spPr>
          <a:xfrm>
            <a:off x="1232547" y="1387365"/>
            <a:ext cx="10375159" cy="1675635"/>
          </a:xfrm>
          <a:prstGeom prst="frame">
            <a:avLst>
              <a:gd name="adj1" fmla="val 0"/>
            </a:avLst>
          </a:prstGeom>
          <a:ln>
            <a:solidFill>
              <a:srgbClr val="00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4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4">
            <a:extLst>
              <a:ext uri="{FF2B5EF4-FFF2-40B4-BE49-F238E27FC236}">
                <a16:creationId xmlns="" xmlns:a16="http://schemas.microsoft.com/office/drawing/2014/main" id="{B81F1B0A-159A-224B-9D75-0BD3501532F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79" y="2189018"/>
            <a:ext cx="4685221" cy="4479795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872"/>
          <a:stretch/>
        </p:blipFill>
        <p:spPr>
          <a:xfrm>
            <a:off x="969344" y="81611"/>
            <a:ext cx="862954" cy="460599"/>
          </a:xfrm>
          <a:prstGeom prst="rect">
            <a:avLst/>
          </a:prstGeom>
        </p:spPr>
      </p:pic>
      <p:sp>
        <p:nvSpPr>
          <p:cNvPr id="20" name="Rectangle 2">
            <a:extLst>
              <a:ext uri="{FF2B5EF4-FFF2-40B4-BE49-F238E27FC236}">
                <a16:creationId xmlns="" xmlns:a16="http://schemas.microsoft.com/office/drawing/2014/main" id="{7241073E-269E-2945-8481-59FBED40EF16}"/>
              </a:ext>
            </a:extLst>
          </p:cNvPr>
          <p:cNvSpPr/>
          <p:nvPr/>
        </p:nvSpPr>
        <p:spPr>
          <a:xfrm rot="16200000">
            <a:off x="-3036997" y="3002178"/>
            <a:ext cx="6872290" cy="867930"/>
          </a:xfrm>
          <a:prstGeom prst="rect">
            <a:avLst/>
          </a:prstGeom>
          <a:solidFill>
            <a:srgbClr val="286E28"/>
          </a:solidFill>
        </p:spPr>
        <p:txBody>
          <a:bodyPr wrap="square" anchor="ctr" anchorCtr="0">
            <a:noAutofit/>
          </a:bodyPr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uk-UA" altLang="uk-UA" sz="1800" dirty="0">
              <a:solidFill>
                <a:schemeClr val="bg1"/>
              </a:solidFill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1848743" y="81611"/>
            <a:ext cx="5287428" cy="460599"/>
          </a:xfrm>
          <a:prstGeom prst="rect">
            <a:avLst/>
          </a:prstGeom>
          <a:solidFill>
            <a:srgbClr val="006600"/>
          </a:solidFill>
        </p:spPr>
        <p:txBody>
          <a:bodyPr vert="horz" lIns="104287" tIns="52144" rIns="104287" bIns="52144" rtlCol="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+mj-lt"/>
                <a:cs typeface="Aharoni" pitchFamily="2" charset="-79"/>
              </a:rPr>
              <a:t>РЕЗУЛЬ</a:t>
            </a:r>
            <a:r>
              <a:rPr lang="uk-UA" sz="2400" b="1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  <a:t>ТАТИ 3 2013 по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  <a:t>2019 роки</a:t>
            </a:r>
            <a:endParaRPr lang="ru-RU" sz="2400" b="1" dirty="0">
              <a:solidFill>
                <a:schemeClr val="bg1"/>
              </a:solidFill>
              <a:latin typeface="+mj-lt"/>
              <a:cs typeface="Aharoni" pitchFamily="2" charset="-79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904638360"/>
              </p:ext>
            </p:extLst>
          </p:nvPr>
        </p:nvGraphicFramePr>
        <p:xfrm>
          <a:off x="969344" y="692126"/>
          <a:ext cx="8647622" cy="6165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8210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872"/>
          <a:stretch/>
        </p:blipFill>
        <p:spPr>
          <a:xfrm>
            <a:off x="969344" y="81611"/>
            <a:ext cx="862954" cy="460599"/>
          </a:xfrm>
          <a:prstGeom prst="rect">
            <a:avLst/>
          </a:prstGeom>
        </p:spPr>
      </p:pic>
      <p:sp>
        <p:nvSpPr>
          <p:cNvPr id="20" name="Rectangle 2">
            <a:extLst>
              <a:ext uri="{FF2B5EF4-FFF2-40B4-BE49-F238E27FC236}">
                <a16:creationId xmlns="" xmlns:a16="http://schemas.microsoft.com/office/drawing/2014/main" id="{7241073E-269E-2945-8481-59FBED40EF16}"/>
              </a:ext>
            </a:extLst>
          </p:cNvPr>
          <p:cNvSpPr/>
          <p:nvPr/>
        </p:nvSpPr>
        <p:spPr>
          <a:xfrm rot="16200000">
            <a:off x="-3036997" y="3002178"/>
            <a:ext cx="6872290" cy="867930"/>
          </a:xfrm>
          <a:prstGeom prst="rect">
            <a:avLst/>
          </a:prstGeom>
          <a:solidFill>
            <a:srgbClr val="286E28"/>
          </a:solidFill>
        </p:spPr>
        <p:txBody>
          <a:bodyPr wrap="square" anchor="ctr" anchorCtr="0">
            <a:noAutofit/>
          </a:bodyPr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uk-UA" altLang="uk-UA" sz="1800" dirty="0">
              <a:solidFill>
                <a:schemeClr val="bg1"/>
              </a:solidFill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1848743" y="81611"/>
            <a:ext cx="5287428" cy="460599"/>
          </a:xfrm>
          <a:prstGeom prst="rect">
            <a:avLst/>
          </a:prstGeom>
          <a:solidFill>
            <a:srgbClr val="006600"/>
          </a:solidFill>
        </p:spPr>
        <p:txBody>
          <a:bodyPr vert="horz" lIns="104287" tIns="52144" rIns="104287" bIns="52144" rtlCol="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cs typeface="Aharoni" pitchFamily="2" charset="-79"/>
              </a:rPr>
              <a:t>РЕЗУЛЬ</a:t>
            </a:r>
            <a:r>
              <a:rPr lang="uk-UA" sz="2400" b="1" dirty="0">
                <a:solidFill>
                  <a:schemeClr val="bg1"/>
                </a:solidFill>
                <a:cs typeface="Aharoni" pitchFamily="2" charset="-79"/>
              </a:rPr>
              <a:t>ТАТИ </a:t>
            </a:r>
            <a:r>
              <a:rPr lang="ru-RU" sz="2400" b="1" dirty="0">
                <a:solidFill>
                  <a:schemeClr val="bg1"/>
                </a:solidFill>
                <a:cs typeface="Aharoni" pitchFamily="2" charset="-79"/>
              </a:rPr>
              <a:t>2019 року</a:t>
            </a:r>
          </a:p>
        </p:txBody>
      </p:sp>
      <p:pic>
        <p:nvPicPr>
          <p:cNvPr id="1026" name="Picture 2" descr="D:\Качура О.О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80" y="641308"/>
            <a:ext cx="9887289" cy="610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45208" y="4469175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>
                <a:solidFill>
                  <a:schemeClr val="tx1"/>
                </a:solidFill>
              </a:rPr>
              <a:t>101</a:t>
            </a:r>
            <a:endParaRPr lang="uk-UA" sz="16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04539" y="5236431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>
                <a:solidFill>
                  <a:schemeClr val="tx1"/>
                </a:solidFill>
              </a:rPr>
              <a:t>31</a:t>
            </a:r>
            <a:endParaRPr lang="uk-UA" sz="16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96872" y="601419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1198179" y="740979"/>
            <a:ext cx="10666712" cy="5896303"/>
          </a:xfrm>
          <a:prstGeom prst="frame">
            <a:avLst>
              <a:gd name="adj1" fmla="val 0"/>
            </a:avLst>
          </a:prstGeom>
          <a:ln>
            <a:solidFill>
              <a:srgbClr val="00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83153" y="2036030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7 %</a:t>
            </a:r>
            <a:endParaRPr lang="uk-UA" sz="16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1180" y="5574985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28</a:t>
            </a:r>
            <a:endParaRPr lang="uk-UA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1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872"/>
          <a:stretch/>
        </p:blipFill>
        <p:spPr>
          <a:xfrm>
            <a:off x="969344" y="81611"/>
            <a:ext cx="862954" cy="460599"/>
          </a:xfrm>
          <a:prstGeom prst="rect">
            <a:avLst/>
          </a:prstGeom>
        </p:spPr>
      </p:pic>
      <p:sp>
        <p:nvSpPr>
          <p:cNvPr id="20" name="Rectangle 2">
            <a:extLst>
              <a:ext uri="{FF2B5EF4-FFF2-40B4-BE49-F238E27FC236}">
                <a16:creationId xmlns="" xmlns:a16="http://schemas.microsoft.com/office/drawing/2014/main" id="{7241073E-269E-2945-8481-59FBED40EF16}"/>
              </a:ext>
            </a:extLst>
          </p:cNvPr>
          <p:cNvSpPr/>
          <p:nvPr/>
        </p:nvSpPr>
        <p:spPr>
          <a:xfrm rot="16200000">
            <a:off x="-3036997" y="3002178"/>
            <a:ext cx="6872290" cy="867930"/>
          </a:xfrm>
          <a:prstGeom prst="rect">
            <a:avLst/>
          </a:prstGeom>
          <a:solidFill>
            <a:srgbClr val="286E28"/>
          </a:solidFill>
        </p:spPr>
        <p:txBody>
          <a:bodyPr wrap="square" anchor="ctr" anchorCtr="0">
            <a:noAutofit/>
          </a:bodyPr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uk-UA" altLang="uk-UA" sz="1800" dirty="0">
              <a:solidFill>
                <a:schemeClr val="bg1"/>
              </a:solidFill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1848743" y="81611"/>
            <a:ext cx="5287428" cy="460599"/>
          </a:xfrm>
          <a:prstGeom prst="rect">
            <a:avLst/>
          </a:prstGeom>
          <a:solidFill>
            <a:srgbClr val="006600"/>
          </a:solidFill>
        </p:spPr>
        <p:txBody>
          <a:bodyPr vert="horz" lIns="104287" tIns="52144" rIns="104287" bIns="52144" rtlCol="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+mj-lt"/>
                <a:cs typeface="Aharoni" pitchFamily="2" charset="-79"/>
              </a:rPr>
              <a:t>РЕЗУЛЬ</a:t>
            </a:r>
            <a:r>
              <a:rPr lang="uk-UA" sz="2400" b="1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  <a:t>ТАТИ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  <a:t>2019 року</a:t>
            </a:r>
            <a:endParaRPr lang="ru-RU" sz="2400" b="1" dirty="0">
              <a:solidFill>
                <a:schemeClr val="bg1"/>
              </a:solidFill>
              <a:latin typeface="+mj-lt"/>
              <a:cs typeface="Aharoni" pitchFamily="2" charset="-79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259959"/>
              </p:ext>
            </p:extLst>
          </p:nvPr>
        </p:nvGraphicFramePr>
        <p:xfrm>
          <a:off x="3105807" y="1008993"/>
          <a:ext cx="8522601" cy="52121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79083"/>
                <a:gridCol w="2343518"/>
              </a:tblGrid>
              <a:tr h="157655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855519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185321"/>
                          </a:solidFill>
                        </a:rPr>
                        <a:t>Винесення </a:t>
                      </a:r>
                      <a:r>
                        <a:rPr lang="uk-UA" sz="1400" b="1" dirty="0" smtClean="0">
                          <a:solidFill>
                            <a:srgbClr val="185321"/>
                          </a:solidFill>
                        </a:rPr>
                        <a:t>виправдувальних </a:t>
                      </a:r>
                      <a:r>
                        <a:rPr lang="uk-UA" sz="1400" b="1" dirty="0" smtClean="0">
                          <a:solidFill>
                            <a:srgbClr val="185321"/>
                          </a:solidFill>
                        </a:rPr>
                        <a:t>вироків або скасування обвинувальних вироків та закриття провадження</a:t>
                      </a:r>
                      <a:endParaRPr lang="uk-UA" sz="1400" b="1" dirty="0">
                        <a:solidFill>
                          <a:srgbClr val="18532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185321"/>
                          </a:solidFill>
                        </a:rPr>
                        <a:t> 19</a:t>
                      </a:r>
                      <a:endParaRPr lang="uk-UA" sz="1600" b="1" i="1" dirty="0">
                        <a:solidFill>
                          <a:srgbClr val="185321"/>
                        </a:solidFill>
                      </a:endParaRPr>
                    </a:p>
                  </a:txBody>
                  <a:tcPr/>
                </a:tc>
              </a:tr>
              <a:tr h="855519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185321"/>
                          </a:solidFill>
                        </a:rPr>
                        <a:t>Звільнення</a:t>
                      </a:r>
                      <a:r>
                        <a:rPr lang="uk-UA" sz="1400" b="1" baseline="0" dirty="0" smtClean="0">
                          <a:solidFill>
                            <a:srgbClr val="185321"/>
                          </a:solidFill>
                        </a:rPr>
                        <a:t> від відбування покарання з випробуванням</a:t>
                      </a:r>
                    </a:p>
                    <a:p>
                      <a:r>
                        <a:rPr lang="uk-UA" sz="1400" b="1" baseline="0" dirty="0" smtClean="0">
                          <a:solidFill>
                            <a:srgbClr val="185321"/>
                          </a:solidFill>
                        </a:rPr>
                        <a:t> (ст. 75, 79,104 Кримінального кодексу України</a:t>
                      </a:r>
                      <a:endParaRPr lang="uk-UA" sz="1400" b="1" dirty="0">
                        <a:solidFill>
                          <a:srgbClr val="18532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i="1" dirty="0" smtClean="0">
                          <a:solidFill>
                            <a:srgbClr val="185321"/>
                          </a:solidFill>
                        </a:rPr>
                        <a:t>253</a:t>
                      </a:r>
                      <a:endParaRPr lang="uk-UA" sz="1600" b="1" i="1" dirty="0">
                        <a:solidFill>
                          <a:srgbClr val="185321"/>
                        </a:solidFill>
                      </a:endParaRPr>
                    </a:p>
                  </a:txBody>
                  <a:tcPr/>
                </a:tc>
              </a:tr>
              <a:tr h="605992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185321"/>
                          </a:solidFill>
                        </a:rPr>
                        <a:t>Заміна або скасування запобіжного</a:t>
                      </a:r>
                      <a:r>
                        <a:rPr lang="uk-UA" sz="1400" b="1" baseline="0" dirty="0" smtClean="0">
                          <a:solidFill>
                            <a:srgbClr val="185321"/>
                          </a:solidFill>
                        </a:rPr>
                        <a:t> заходу</a:t>
                      </a:r>
                      <a:endParaRPr lang="uk-UA" sz="1400" b="1" dirty="0">
                        <a:solidFill>
                          <a:srgbClr val="18532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185321"/>
                          </a:solidFill>
                        </a:rPr>
                        <a:t>28</a:t>
                      </a:r>
                      <a:endParaRPr lang="uk-UA" sz="1600" b="1" i="1" dirty="0">
                        <a:solidFill>
                          <a:srgbClr val="185321"/>
                        </a:solidFill>
                      </a:endParaRPr>
                    </a:p>
                  </a:txBody>
                  <a:tcPr/>
                </a:tc>
              </a:tr>
              <a:tr h="855519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185321"/>
                          </a:solidFill>
                        </a:rPr>
                        <a:t>Закриття провадження за</a:t>
                      </a:r>
                      <a:r>
                        <a:rPr lang="uk-UA" sz="1400" b="1" baseline="0" dirty="0" smtClean="0">
                          <a:solidFill>
                            <a:srgbClr val="185321"/>
                          </a:solidFill>
                        </a:rPr>
                        <a:t> відсутності складу злочину, події злочину, у разі не встановлення доказів</a:t>
                      </a:r>
                      <a:endParaRPr lang="uk-UA" sz="1400" b="1" dirty="0">
                        <a:solidFill>
                          <a:srgbClr val="18532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185321"/>
                          </a:solidFill>
                        </a:rPr>
                        <a:t>12</a:t>
                      </a:r>
                      <a:endParaRPr lang="uk-UA" sz="1600" b="1" i="1" dirty="0">
                        <a:solidFill>
                          <a:srgbClr val="185321"/>
                        </a:solidFill>
                      </a:endParaRPr>
                    </a:p>
                  </a:txBody>
                  <a:tcPr/>
                </a:tc>
              </a:tr>
              <a:tr h="433700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185321"/>
                          </a:solidFill>
                        </a:rPr>
                        <a:t>Зміна правової кваліфікації</a:t>
                      </a:r>
                      <a:endParaRPr lang="uk-UA" sz="1400" b="1" dirty="0">
                        <a:solidFill>
                          <a:srgbClr val="18532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185321"/>
                          </a:solidFill>
                        </a:rPr>
                        <a:t>34</a:t>
                      </a:r>
                      <a:endParaRPr lang="uk-UA" sz="1600" b="1" i="1" dirty="0">
                        <a:solidFill>
                          <a:srgbClr val="185321"/>
                        </a:solidFill>
                      </a:endParaRPr>
                    </a:p>
                  </a:txBody>
                  <a:tcPr/>
                </a:tc>
              </a:tr>
              <a:tr h="433700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185321"/>
                          </a:solidFill>
                        </a:rPr>
                        <a:t>Зменшення кількості епізодів</a:t>
                      </a:r>
                      <a:r>
                        <a:rPr lang="uk-UA" sz="1400" b="1" baseline="0" dirty="0" smtClean="0">
                          <a:solidFill>
                            <a:srgbClr val="185321"/>
                          </a:solidFill>
                        </a:rPr>
                        <a:t> обвинувачення</a:t>
                      </a:r>
                      <a:endParaRPr lang="uk-UA" sz="1400" b="1" dirty="0">
                        <a:solidFill>
                          <a:srgbClr val="18532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185321"/>
                          </a:solidFill>
                        </a:rPr>
                        <a:t>29</a:t>
                      </a:r>
                      <a:endParaRPr lang="uk-UA" sz="1600" b="1" i="1" dirty="0">
                        <a:solidFill>
                          <a:srgbClr val="185321"/>
                        </a:solidFill>
                      </a:endParaRPr>
                    </a:p>
                  </a:txBody>
                  <a:tcPr/>
                </a:tc>
              </a:tr>
              <a:tr h="433700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185321"/>
                          </a:solidFill>
                        </a:rPr>
                        <a:t>Призначення найменш суворого покарання</a:t>
                      </a:r>
                      <a:endParaRPr lang="uk-UA" sz="1400" b="1" dirty="0">
                        <a:solidFill>
                          <a:srgbClr val="18532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185321"/>
                          </a:solidFill>
                        </a:rPr>
                        <a:t>240</a:t>
                      </a:r>
                      <a:endParaRPr lang="uk-UA" sz="1600" b="1" i="1" dirty="0">
                        <a:solidFill>
                          <a:srgbClr val="185321"/>
                        </a:solidFill>
                      </a:endParaRPr>
                    </a:p>
                  </a:txBody>
                  <a:tcPr/>
                </a:tc>
              </a:tr>
              <a:tr h="433700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185321"/>
                          </a:solidFill>
                        </a:rPr>
                        <a:t>Призначення</a:t>
                      </a:r>
                      <a:r>
                        <a:rPr lang="uk-UA" sz="1400" b="1" baseline="0" dirty="0" smtClean="0">
                          <a:solidFill>
                            <a:srgbClr val="185321"/>
                          </a:solidFill>
                        </a:rPr>
                        <a:t> мінімально строку покарання</a:t>
                      </a:r>
                      <a:endParaRPr lang="uk-UA" sz="1400" b="1" dirty="0">
                        <a:solidFill>
                          <a:srgbClr val="18532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185321"/>
                          </a:solidFill>
                        </a:rPr>
                        <a:t>760</a:t>
                      </a:r>
                      <a:endParaRPr lang="uk-UA" sz="1600" b="1" i="1" dirty="0">
                        <a:solidFill>
                          <a:srgbClr val="18532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Рамка 7"/>
          <p:cNvSpPr/>
          <p:nvPr/>
        </p:nvSpPr>
        <p:spPr>
          <a:xfrm>
            <a:off x="1198179" y="740979"/>
            <a:ext cx="10666712" cy="5896303"/>
          </a:xfrm>
          <a:prstGeom prst="frame">
            <a:avLst>
              <a:gd name="adj1" fmla="val 0"/>
            </a:avLst>
          </a:prstGeom>
          <a:ln>
            <a:solidFill>
              <a:srgbClr val="00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Picture 2" descr="D:\Качура О.О\Desktop\Рисунок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821" y="772896"/>
            <a:ext cx="1555750" cy="572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24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0969" y="1464298"/>
            <a:ext cx="1329479" cy="102299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202644" y="3908534"/>
            <a:ext cx="29104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2 801</a:t>
            </a:r>
            <a:endParaRPr lang="uk-UA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рішень центрів </a:t>
            </a:r>
            <a:b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 надання БВПД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8799" y="3182090"/>
            <a:ext cx="1109159" cy="7833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0554" y="3117206"/>
            <a:ext cx="1310614" cy="97638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546" y="5456951"/>
            <a:ext cx="1110118" cy="88252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9029" y="3192536"/>
            <a:ext cx="1045589" cy="732093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1902395" y="5456951"/>
            <a:ext cx="37831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5179" y="4545525"/>
            <a:ext cx="2147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33382" y="3965403"/>
            <a:ext cx="2790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44 351</a:t>
            </a:r>
          </a:p>
          <a:p>
            <a:pPr marL="0" lvl="1"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осіб отримали </a:t>
            </a:r>
            <a:b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правові консультації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036689" y="5163905"/>
            <a:ext cx="2761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449" y="3239350"/>
            <a:ext cx="920888" cy="732093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728282" y="3908535"/>
            <a:ext cx="3308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uk-UA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1 685</a:t>
            </a:r>
          </a:p>
          <a:p>
            <a:pPr marL="0" lvl="1" algn="ctr">
              <a:defRPr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складено процесуальних документів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737368" y="3908535"/>
            <a:ext cx="30606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1 260</a:t>
            </a:r>
          </a:p>
          <a:p>
            <a:pPr marL="0" lvl="1" algn="ctr">
              <a:defRPr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здійснено представництво у судах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774999" y="5597042"/>
            <a:ext cx="295328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367 </a:t>
            </a:r>
            <a:r>
              <a:rPr lang="uk-UA" sz="16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адвокатами</a:t>
            </a:r>
            <a:endParaRPr lang="ru-RU" sz="16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defRPr/>
            </a:pPr>
            <a:endParaRPr lang="uk-UA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914956" y="5539260"/>
            <a:ext cx="37199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1 402	 </a:t>
            </a:r>
            <a:r>
              <a:rPr lang="uk-UA" sz="16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штатними юристами</a:t>
            </a:r>
            <a:endParaRPr lang="ru-RU" sz="16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defRPr/>
            </a:pPr>
            <a:endParaRPr lang="uk-UA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Рамка 27"/>
          <p:cNvSpPr/>
          <p:nvPr/>
        </p:nvSpPr>
        <p:spPr>
          <a:xfrm>
            <a:off x="1032067" y="1216578"/>
            <a:ext cx="10765922" cy="3706634"/>
          </a:xfrm>
          <a:prstGeom prst="frame">
            <a:avLst>
              <a:gd name="adj1" fmla="val 0"/>
            </a:avLst>
          </a:prstGeom>
          <a:ln>
            <a:solidFill>
              <a:srgbClr val="00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кутник 14"/>
          <p:cNvSpPr/>
          <p:nvPr/>
        </p:nvSpPr>
        <p:spPr>
          <a:xfrm>
            <a:off x="1787605" y="1094966"/>
            <a:ext cx="833592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uk-UA" sz="1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БПД У ЦИВІЛЬНИХ ТА АДМІНІСТРАТИВНИХ СПРАВАХ</a:t>
            </a:r>
            <a:endParaRPr lang="uk-UA" sz="1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Рамка 39"/>
          <p:cNvSpPr/>
          <p:nvPr/>
        </p:nvSpPr>
        <p:spPr>
          <a:xfrm>
            <a:off x="1005673" y="5163904"/>
            <a:ext cx="10765922" cy="1269869"/>
          </a:xfrm>
          <a:prstGeom prst="frame">
            <a:avLst>
              <a:gd name="adj1" fmla="val 0"/>
            </a:avLst>
          </a:prstGeom>
          <a:ln>
            <a:solidFill>
              <a:srgbClr val="00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9" name="Прямокутник 14"/>
          <p:cNvSpPr/>
          <p:nvPr/>
        </p:nvSpPr>
        <p:spPr>
          <a:xfrm>
            <a:off x="2342664" y="4981066"/>
            <a:ext cx="764609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uk-UA" sz="1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 ВИПАДКІВ КОЛИ БВПД  НАДАВАЛАСЬ</a:t>
            </a:r>
            <a:endParaRPr lang="uk-UA" sz="1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54166" y="5315977"/>
            <a:ext cx="1512566" cy="91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11"/>
          <p:cNvSpPr/>
          <p:nvPr/>
        </p:nvSpPr>
        <p:spPr>
          <a:xfrm>
            <a:off x="3952392" y="2366250"/>
            <a:ext cx="4632776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Звернень клієнтів </a:t>
            </a:r>
            <a:r>
              <a:rPr lang="uk-UA" sz="31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47 164</a:t>
            </a:r>
            <a:endParaRPr lang="uk-U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Блок-схема: объединение 43"/>
          <p:cNvSpPr/>
          <p:nvPr/>
        </p:nvSpPr>
        <p:spPr>
          <a:xfrm>
            <a:off x="4093004" y="2881595"/>
            <a:ext cx="4002736" cy="235611"/>
          </a:xfrm>
          <a:prstGeom prst="flowChartMerge">
            <a:avLst/>
          </a:prstGeom>
          <a:solidFill>
            <a:srgbClr val="00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42" name="Прямая соединительная линия 29"/>
          <p:cNvCxnSpPr/>
          <p:nvPr/>
        </p:nvCxnSpPr>
        <p:spPr>
          <a:xfrm flipV="1">
            <a:off x="1067149" y="2883171"/>
            <a:ext cx="10403261" cy="11964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ectangle 2">
            <a:extLst>
              <a:ext uri="{FF2B5EF4-FFF2-40B4-BE49-F238E27FC236}">
                <a16:creationId xmlns="" xmlns:a16="http://schemas.microsoft.com/office/drawing/2014/main" id="{7241073E-269E-2945-8481-59FBED40EF16}"/>
              </a:ext>
            </a:extLst>
          </p:cNvPr>
          <p:cNvSpPr/>
          <p:nvPr/>
        </p:nvSpPr>
        <p:spPr>
          <a:xfrm rot="16200000">
            <a:off x="-3036997" y="3002178"/>
            <a:ext cx="6872290" cy="867930"/>
          </a:xfrm>
          <a:prstGeom prst="rect">
            <a:avLst/>
          </a:prstGeom>
          <a:solidFill>
            <a:srgbClr val="286E28"/>
          </a:solidFill>
        </p:spPr>
        <p:txBody>
          <a:bodyPr wrap="square" anchor="ctr" anchorCtr="0">
            <a:noAutofit/>
          </a:bodyPr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uk-UA" altLang="uk-UA" sz="1800" dirty="0">
              <a:solidFill>
                <a:schemeClr val="bg1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872"/>
          <a:stretch/>
        </p:blipFill>
        <p:spPr>
          <a:xfrm>
            <a:off x="969344" y="81611"/>
            <a:ext cx="862954" cy="460599"/>
          </a:xfrm>
          <a:prstGeom prst="rect">
            <a:avLst/>
          </a:prstGeom>
        </p:spPr>
      </p:pic>
      <p:sp>
        <p:nvSpPr>
          <p:cNvPr id="43" name="Title 2"/>
          <p:cNvSpPr txBox="1">
            <a:spLocks/>
          </p:cNvSpPr>
          <p:nvPr/>
        </p:nvSpPr>
        <p:spPr>
          <a:xfrm>
            <a:off x="1848743" y="81611"/>
            <a:ext cx="5287428" cy="460599"/>
          </a:xfrm>
          <a:prstGeom prst="rect">
            <a:avLst/>
          </a:prstGeom>
          <a:solidFill>
            <a:srgbClr val="006600"/>
          </a:solidFill>
        </p:spPr>
        <p:txBody>
          <a:bodyPr vert="horz" lIns="104287" tIns="52144" rIns="104287" bIns="52144" rtlCol="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РЕЗУЛЬ</a:t>
            </a:r>
            <a:r>
              <a:rPr lang="uk-UA" sz="2400" b="1" dirty="0" smtClean="0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ТАТИ 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2019 року</a:t>
            </a:r>
            <a:endParaRPr lang="ru-RU" sz="2400" b="1" dirty="0">
              <a:solidFill>
                <a:schemeClr val="bg1"/>
              </a:solidFill>
              <a:latin typeface="Calibri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270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088009"/>
              </p:ext>
            </p:extLst>
          </p:nvPr>
        </p:nvGraphicFramePr>
        <p:xfrm>
          <a:off x="7543846" y="2156822"/>
          <a:ext cx="4321047" cy="431754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55152"/>
                <a:gridCol w="2865895"/>
              </a:tblGrid>
              <a:tr h="543302">
                <a:tc>
                  <a:txBody>
                    <a:bodyPr/>
                    <a:lstStyle/>
                    <a:p>
                      <a:pPr marL="0" marR="0" indent="0" algn="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500" b="1" kern="1200" baseline="0" dirty="0" smtClean="0">
                          <a:solidFill>
                            <a:srgbClr val="7AAF4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r>
                        <a:rPr lang="ru-RU" sz="2500" b="1" kern="1200" baseline="0" dirty="0" smtClean="0">
                          <a:solidFill>
                            <a:srgbClr val="7AAF4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104301" marR="104301" marT="41459" marB="41459" anchor="ctr">
                    <a:lnB w="12700" cap="flat" cmpd="sng" algn="ctr">
                      <a:solidFill>
                        <a:srgbClr val="96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500" b="1" kern="12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ВПО</a:t>
                      </a:r>
                    </a:p>
                  </a:txBody>
                  <a:tcPr marL="104301" marR="104301" marT="41459" marB="41459" anchor="ctr">
                    <a:lnB w="12700" cap="flat" cmpd="sng" algn="ctr">
                      <a:solidFill>
                        <a:srgbClr val="96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DE"/>
                    </a:solidFill>
                  </a:tcPr>
                </a:tc>
              </a:tr>
              <a:tr h="587943">
                <a:tc>
                  <a:txBody>
                    <a:bodyPr/>
                    <a:lstStyle/>
                    <a:p>
                      <a:pPr marL="0" algn="r" defTabSz="521437" rtl="0" eaLnBrk="1" latinLnBrk="0" hangingPunct="1"/>
                      <a:r>
                        <a:rPr lang="ru-RU" sz="2500" b="1" kern="1200" baseline="0" dirty="0" smtClean="0">
                          <a:solidFill>
                            <a:srgbClr val="7AAF4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58%</a:t>
                      </a:r>
                    </a:p>
                  </a:txBody>
                  <a:tcPr marL="104301" marR="104301" marT="41459" marB="41459" anchor="ctr">
                    <a:lnT w="12700" cap="flat" cmpd="sng" algn="ctr">
                      <a:solidFill>
                        <a:srgbClr val="96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500" b="1" kern="12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малозабезпечені</a:t>
                      </a:r>
                    </a:p>
                  </a:txBody>
                  <a:tcPr marL="104301" marR="104301" marT="41459" marB="41459" anchor="ctr">
                    <a:lnT w="12700" cap="flat" cmpd="sng" algn="ctr">
                      <a:solidFill>
                        <a:srgbClr val="96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DE"/>
                    </a:solidFill>
                  </a:tcPr>
                </a:tc>
              </a:tr>
              <a:tr h="553359">
                <a:tc>
                  <a:txBody>
                    <a:bodyPr/>
                    <a:lstStyle/>
                    <a:p>
                      <a:pPr marL="0" algn="r" defTabSz="521437" rtl="0" eaLnBrk="1" latinLnBrk="0" hangingPunct="1"/>
                      <a:r>
                        <a:rPr lang="uk-UA" sz="2500" b="1" kern="1200" baseline="0" dirty="0" smtClean="0">
                          <a:solidFill>
                            <a:srgbClr val="7AAF4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r>
                        <a:rPr lang="ru-RU" sz="2500" b="1" kern="1200" baseline="0" dirty="0" smtClean="0">
                          <a:solidFill>
                            <a:srgbClr val="7AAF4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104301" marR="104301" marT="41459" marB="41459" anchor="ctr">
                    <a:lnT w="12700" cap="flat" cmpd="sng" algn="ctr">
                      <a:solidFill>
                        <a:srgbClr val="96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500" b="1" kern="12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особи з інвалідністю</a:t>
                      </a:r>
                    </a:p>
                  </a:txBody>
                  <a:tcPr marL="104301" marR="104301" marT="41459" marB="41459" anchor="ctr">
                    <a:lnT w="12700" cap="flat" cmpd="sng" algn="ctr">
                      <a:solidFill>
                        <a:srgbClr val="96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DE"/>
                    </a:solidFill>
                  </a:tcPr>
                </a:tc>
              </a:tr>
              <a:tr h="587943">
                <a:tc>
                  <a:txBody>
                    <a:bodyPr/>
                    <a:lstStyle/>
                    <a:p>
                      <a:pPr marL="0" marR="0" indent="0" algn="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500" b="1" kern="1200" baseline="0" dirty="0" smtClean="0">
                          <a:solidFill>
                            <a:srgbClr val="7AAF4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u-RU" sz="2500" b="1" kern="1200" baseline="0" dirty="0" smtClean="0">
                          <a:solidFill>
                            <a:srgbClr val="7AAF4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104301" marR="104301" marT="41459" marB="41459" anchor="ctr">
                    <a:lnT w="12700" cap="flat" cmpd="sng" algn="ctr">
                      <a:solidFill>
                        <a:srgbClr val="96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500" b="1" kern="12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ветерани війни, </a:t>
                      </a:r>
                      <a:br>
                        <a:rPr lang="uk-UA" sz="1500" b="1" kern="12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uk-UA" sz="1500" b="1" kern="12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 т.ч. учасники АТО</a:t>
                      </a:r>
                    </a:p>
                  </a:txBody>
                  <a:tcPr marL="104301" marR="104301" marT="41459" marB="41459" anchor="ctr">
                    <a:lnT w="12700" cap="flat" cmpd="sng" algn="ctr">
                      <a:solidFill>
                        <a:srgbClr val="96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DE"/>
                    </a:solidFill>
                  </a:tcPr>
                </a:tc>
              </a:tr>
              <a:tr h="787720"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kern="1200" baseline="0" dirty="0" smtClean="0">
                          <a:solidFill>
                            <a:srgbClr val="7AAF4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uk-UA" sz="2500" b="1" kern="1200" baseline="0" dirty="0" smtClean="0">
                          <a:solidFill>
                            <a:srgbClr val="7AAF4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2500" b="1" kern="1200" baseline="0" dirty="0" smtClean="0">
                          <a:solidFill>
                            <a:srgbClr val="7AAF4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104301" marR="104301" marT="41459" marB="41459" anchor="ctr">
                    <a:lnT w="12700" cap="flat" cmpd="sng" algn="ctr">
                      <a:solidFill>
                        <a:srgbClr val="96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500" b="1" smtClean="0">
                          <a:latin typeface="Arial" pitchFamily="34" charset="0"/>
                          <a:cs typeface="Arial" pitchFamily="34" charset="0"/>
                        </a:rPr>
                        <a:t>засуджені</a:t>
                      </a:r>
                      <a:endParaRPr lang="ru-RU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301" marR="104301" marT="41459" marB="41459" anchor="ctr">
                    <a:lnT w="12700" cap="flat" cmpd="sng" algn="ctr">
                      <a:solidFill>
                        <a:srgbClr val="96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DE"/>
                    </a:solidFill>
                  </a:tcPr>
                </a:tc>
              </a:tr>
              <a:tr h="587944">
                <a:tc>
                  <a:txBody>
                    <a:bodyPr/>
                    <a:lstStyle/>
                    <a:p>
                      <a:pPr marL="0" marR="0" indent="0" algn="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kern="1200" baseline="0" dirty="0" smtClean="0">
                          <a:solidFill>
                            <a:srgbClr val="7AAF4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104301" marR="104301" marT="41459" marB="41459" anchor="ctr">
                    <a:lnT w="12700" cap="flat" cmpd="sng" algn="ctr">
                      <a:solidFill>
                        <a:srgbClr val="96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500" b="1" kern="12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діти</a:t>
                      </a:r>
                    </a:p>
                  </a:txBody>
                  <a:tcPr marL="104301" marR="104301" marT="41459" marB="41459" anchor="ctr">
                    <a:lnT w="12700" cap="flat" cmpd="sng" algn="ctr">
                      <a:solidFill>
                        <a:srgbClr val="96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DE"/>
                    </a:solidFill>
                  </a:tcPr>
                </a:tc>
              </a:tr>
              <a:tr h="669332">
                <a:tc>
                  <a:txBody>
                    <a:bodyPr/>
                    <a:lstStyle/>
                    <a:p>
                      <a:pPr algn="r"/>
                      <a:r>
                        <a:rPr lang="ru-RU" sz="2500" b="1" kern="1200" baseline="0" dirty="0" smtClean="0">
                          <a:solidFill>
                            <a:srgbClr val="7AAF4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1%</a:t>
                      </a:r>
                      <a:endParaRPr lang="uk-UA" sz="2500" b="1" baseline="0" dirty="0">
                        <a:solidFill>
                          <a:srgbClr val="7AA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301" marR="104301" marT="41459" marB="41459" anchor="ctr">
                    <a:lnT w="12700" cap="flat" cmpd="sng" algn="ctr">
                      <a:solidFill>
                        <a:srgbClr val="96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500" b="1" kern="12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інші категорії</a:t>
                      </a:r>
                    </a:p>
                  </a:txBody>
                  <a:tcPr marL="104301" marR="104301" marT="41459" marB="41459" anchor="ctr">
                    <a:lnT w="12700" cap="flat" cmpd="sng" algn="ctr">
                      <a:solidFill>
                        <a:srgbClr val="96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DE"/>
                    </a:solidFill>
                  </a:tcPr>
                </a:tc>
              </a:tr>
            </a:tbl>
          </a:graphicData>
        </a:graphic>
      </p:graphicFrame>
      <p:sp>
        <p:nvSpPr>
          <p:cNvPr id="25" name="Прямокутник 14"/>
          <p:cNvSpPr/>
          <p:nvPr/>
        </p:nvSpPr>
        <p:spPr>
          <a:xfrm>
            <a:off x="6912422" y="1772143"/>
            <a:ext cx="5203339" cy="369322"/>
          </a:xfrm>
          <a:prstGeom prst="rect">
            <a:avLst/>
          </a:prstGeom>
          <a:ln>
            <a:noFill/>
          </a:ln>
        </p:spPr>
        <p:txBody>
          <a:bodyPr wrap="square" lIns="91428" tIns="45715" rIns="91428" bIns="45715">
            <a:spAutoFit/>
          </a:bodyPr>
          <a:lstStyle/>
          <a:p>
            <a:r>
              <a:rPr lang="uk-UA" sz="1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СУБ</a:t>
            </a:r>
            <a:r>
              <a:rPr lang="en-US" sz="1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1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ЄКТАМИ ПРАВА НА БВПД 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888" y="3778328"/>
            <a:ext cx="970360" cy="74462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2422" y="2754803"/>
            <a:ext cx="825826" cy="49238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900" y="2132588"/>
            <a:ext cx="782674" cy="62221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7887" y="5106360"/>
            <a:ext cx="939278" cy="67629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6899" y="5782651"/>
            <a:ext cx="788260" cy="68625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749332" y="3043911"/>
            <a:ext cx="1090298" cy="1015653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ru-RU" sz="6000" dirty="0">
                <a:solidFill>
                  <a:srgbClr val="96BE8F"/>
                </a:solidFill>
                <a:sym typeface="Webdings"/>
              </a:rPr>
              <a:t></a:t>
            </a:r>
            <a:endParaRPr lang="ru-RU" sz="6000" dirty="0">
              <a:solidFill>
                <a:srgbClr val="96BE8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1414" y="4419461"/>
            <a:ext cx="672433" cy="68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Рамка 21"/>
          <p:cNvSpPr/>
          <p:nvPr/>
        </p:nvSpPr>
        <p:spPr>
          <a:xfrm>
            <a:off x="1198179" y="1274432"/>
            <a:ext cx="10666712" cy="5224575"/>
          </a:xfrm>
          <a:prstGeom prst="frame">
            <a:avLst>
              <a:gd name="adj1" fmla="val 0"/>
            </a:avLst>
          </a:prstGeom>
          <a:ln>
            <a:solidFill>
              <a:srgbClr val="00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кутник 14"/>
          <p:cNvSpPr/>
          <p:nvPr/>
        </p:nvSpPr>
        <p:spPr>
          <a:xfrm>
            <a:off x="1832297" y="1001073"/>
            <a:ext cx="8813035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uk-UA" sz="1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ХАРАКТЕРИСТИКА КЛІЄНТІВ, ЩО ЗВЕРНУЛИСЬ ДО МІСЦЕВИХ ЦЕНТРІВ         ТА БЮРО ПРАВОВОЇ ДОПОМОГИ</a:t>
            </a:r>
            <a:endParaRPr lang="uk-UA" sz="1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2">
            <a:extLst>
              <a:ext uri="{FF2B5EF4-FFF2-40B4-BE49-F238E27FC236}">
                <a16:creationId xmlns="" xmlns:a16="http://schemas.microsoft.com/office/drawing/2014/main" id="{7241073E-269E-2945-8481-59FBED40EF16}"/>
              </a:ext>
            </a:extLst>
          </p:cNvPr>
          <p:cNvSpPr/>
          <p:nvPr/>
        </p:nvSpPr>
        <p:spPr>
          <a:xfrm rot="16200000">
            <a:off x="-3036997" y="3002178"/>
            <a:ext cx="6872290" cy="867930"/>
          </a:xfrm>
          <a:prstGeom prst="rect">
            <a:avLst/>
          </a:prstGeom>
          <a:solidFill>
            <a:srgbClr val="286E28"/>
          </a:solidFill>
        </p:spPr>
        <p:txBody>
          <a:bodyPr wrap="square" anchor="ctr" anchorCtr="0">
            <a:noAutofit/>
          </a:bodyPr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uk-UA" altLang="uk-UA" sz="1800" dirty="0">
              <a:solidFill>
                <a:schemeClr val="bg1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872"/>
          <a:stretch/>
        </p:blipFill>
        <p:spPr>
          <a:xfrm>
            <a:off x="969344" y="81611"/>
            <a:ext cx="862954" cy="460599"/>
          </a:xfrm>
          <a:prstGeom prst="rect">
            <a:avLst/>
          </a:prstGeom>
        </p:spPr>
      </p:pic>
      <p:sp>
        <p:nvSpPr>
          <p:cNvPr id="42" name="Title 2"/>
          <p:cNvSpPr txBox="1">
            <a:spLocks/>
          </p:cNvSpPr>
          <p:nvPr/>
        </p:nvSpPr>
        <p:spPr>
          <a:xfrm>
            <a:off x="1848743" y="81611"/>
            <a:ext cx="5287428" cy="460599"/>
          </a:xfrm>
          <a:prstGeom prst="rect">
            <a:avLst/>
          </a:prstGeom>
          <a:solidFill>
            <a:srgbClr val="006600"/>
          </a:solidFill>
        </p:spPr>
        <p:txBody>
          <a:bodyPr vert="horz" lIns="104287" tIns="52144" rIns="104287" bIns="52144" rtlCol="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РЕЗУЛЬ</a:t>
            </a:r>
            <a:r>
              <a:rPr lang="uk-UA" sz="2400" b="1" dirty="0" smtClean="0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ТАТИ 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2019 року</a:t>
            </a:r>
            <a:endParaRPr lang="ru-RU" sz="2400" b="1" dirty="0">
              <a:solidFill>
                <a:schemeClr val="bg1"/>
              </a:solidFill>
              <a:latin typeface="Calibri" pitchFamily="34" charset="0"/>
              <a:cs typeface="Aharoni" pitchFamily="2" charset="-79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591907131"/>
              </p:ext>
            </p:extLst>
          </p:nvPr>
        </p:nvGraphicFramePr>
        <p:xfrm>
          <a:off x="1233332" y="1589969"/>
          <a:ext cx="6518249" cy="4823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76821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11097</TotalTime>
  <Words>557</Words>
  <Application>Microsoft Office PowerPoint</Application>
  <PresentationFormat>Произвольный</PresentationFormat>
  <Paragraphs>168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Aharoni</vt:lpstr>
      <vt:lpstr>Roboto</vt:lpstr>
      <vt:lpstr>Webdings</vt:lpstr>
      <vt:lpstr>Тема Office</vt:lpstr>
      <vt:lpstr>Публічна презентація результатів діяльності Регіонального центру з надання безоплатної вторинної правової допомоги у Донецькій та Запорізькій областях та підпорядкованих йому місцевих центрів з надання БВПД у Запорізькій області за 2019 рік</vt:lpstr>
      <vt:lpstr>Ціль 12.4. Людина, яка опинилась у складній життєвій ситуації, отримає від держави юридичний захист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              Дякую за увагу!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Посилення правової спроможності територіальних громад</dc:title>
  <dc:creator>ALXT</dc:creator>
  <cp:lastModifiedBy>Качура О.О</cp:lastModifiedBy>
  <cp:revision>167</cp:revision>
  <cp:lastPrinted>2020-01-22T12:06:48Z</cp:lastPrinted>
  <dcterms:created xsi:type="dcterms:W3CDTF">2019-08-15T09:53:41Z</dcterms:created>
  <dcterms:modified xsi:type="dcterms:W3CDTF">2020-01-27T10:00:26Z</dcterms:modified>
</cp:coreProperties>
</file>