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8" r:id="rId4"/>
    <p:sldId id="263" r:id="rId5"/>
    <p:sldId id="265" r:id="rId6"/>
    <p:sldId id="264" r:id="rId7"/>
    <p:sldId id="266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53"/>
    <p:restoredTop sz="94599"/>
  </p:normalViewPr>
  <p:slideViewPr>
    <p:cSldViewPr snapToGrid="0" snapToObjects="1">
      <p:cViewPr varScale="1">
        <p:scale>
          <a:sx n="110" d="100"/>
          <a:sy n="110" d="100"/>
        </p:scale>
        <p:origin x="85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F1E9FF-9376-4C41-ADAC-0E730EBD1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505F8C2-E5D9-5142-BF55-67C359F4F1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EABD69-5273-7F40-9DCA-2DB3A432B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1801-BB54-1A45-8CE1-CB1C270B13C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35DDF7-CF9C-0F4F-AE34-0D8E7971E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E9B821-66CD-9F46-89EC-7ED996CA9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D38D-7070-284E-8A0B-E1C97B8CF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9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02FC7E-5576-D14C-AA84-0B25D9A45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BE02BB4-F81A-2D4E-BA0C-62C002FD4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D70886-CD20-3443-A3B1-F95D9110E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1801-BB54-1A45-8CE1-CB1C270B13C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C34341-D728-1946-9513-D7A706FD5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3DFDAA-B5C8-584C-B8F7-844A38AC4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D38D-7070-284E-8A0B-E1C97B8CF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96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8C43DBF-2A90-9442-AD67-CDCCE09720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5D79BEF-2A2F-E647-ADC1-ACFBB3AE1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C6B37B-61F8-3F4A-B71E-4F4858405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1801-BB54-1A45-8CE1-CB1C270B13C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11CD05-4F8D-E54D-8C5A-1278A9226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675F08-239F-0448-B90A-E2998062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D38D-7070-284E-8A0B-E1C97B8CF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6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8F3957-BBF2-504F-B084-7358D3357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0914D2-F5E0-8944-AF83-E60F4EEDE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B8E455-1012-0244-9C65-D1BA5F599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1801-BB54-1A45-8CE1-CB1C270B13C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BF73B8-4F7C-454F-9071-C0757E944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4C4E9D-83DB-7942-A9C5-EE7098D71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D38D-7070-284E-8A0B-E1C97B8CF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9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1A04CF-5A17-EF43-B2C0-E8A60F222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BADDF0-24A7-6544-821A-91C38A977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0D5D58-27C6-2840-AAC1-E063B71AD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1801-BB54-1A45-8CE1-CB1C270B13C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3250C8-FFE3-8941-BDB6-07F13A3BA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B46C54-8A66-FD4F-9C99-617B1774A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D38D-7070-284E-8A0B-E1C97B8CF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3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0E7B4C-DA73-E24D-A3B0-048066BC6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E21425-795B-C84C-80BA-9EB253EDC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C80336B-C9C1-BE42-96AC-9BF66B32F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7BA20D-97CD-C84C-9042-31CE617F3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1801-BB54-1A45-8CE1-CB1C270B13C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D93CE17-F0D5-8044-9B25-EA8DDD4CE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5C427B9-F048-1644-B2D4-8EAC9EE67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D38D-7070-284E-8A0B-E1C97B8CF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1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CCD66E-5B56-4E47-A95D-7E6FF9702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D46AAA-ED4D-F14C-B595-CB745DB88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0E899A3-7CE8-FF4D-8B6F-E5F92FC9B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DCF811D-5486-554A-A94E-790C0948F9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94159B8-F0ED-C74D-984E-FD426FAAB0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0F58553-A2A6-A342-9F50-885B5C687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1801-BB54-1A45-8CE1-CB1C270B13C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6699004-F212-584F-BA7F-4526D437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A48E20C-D2E5-394E-9E21-73D3670B0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D38D-7070-284E-8A0B-E1C97B8CF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3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6DCEA5-9EC5-E344-8DB1-51C216754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B87752F-DD14-5047-8D82-3FB0153FB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1801-BB54-1A45-8CE1-CB1C270B13C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EA38828-1D83-D94B-AC0A-0129A5C48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141E100-F9F5-E84F-A334-508C1588D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D38D-7070-284E-8A0B-E1C97B8CF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9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5E90821-5C39-2248-A209-C65E7C873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1801-BB54-1A45-8CE1-CB1C270B13C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4F27C48-6A14-E14F-99CC-DA912F4A2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417ADE5-8470-8F4B-B51A-C321A7087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D38D-7070-284E-8A0B-E1C97B8CF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28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27197D-A086-D048-B54C-BA4C4831D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F3F3F1-B36C-9E43-93C1-54963A4D0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5EECF94-12C4-C142-931E-7049D5463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7108F58-6DFE-A14E-9B02-5B6B268F6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1801-BB54-1A45-8CE1-CB1C270B13C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37C00C6-875B-4745-8AD8-5FDB86E0E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448517F-0A9C-CF40-9F41-D460A8205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D38D-7070-284E-8A0B-E1C97B8CF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6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F7D29-34A4-464E-A6EE-6F5F3BF8F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90D3A1F-C0D7-464B-9F38-B309CF4382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3EA358B-D470-FC40-9EF5-2B1298B51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24B44F-71B4-F749-AE1B-520C1CC80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1801-BB54-1A45-8CE1-CB1C270B13C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B0F82EC-E3C4-F842-BE23-D2CC9070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9E54861-D178-5849-B8B6-321228369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D38D-7070-284E-8A0B-E1C97B8CF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8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32E527F-6EB4-2842-9554-3EFEA2656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61BD37F-C220-9343-BF4F-ABEFF6A65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583B82-A732-BA46-ACC5-2001254C46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01801-BB54-1A45-8CE1-CB1C270B13C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F9D1CE-6D33-F043-BF4F-0AA2062A8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ADFA78-97CA-0844-8863-1DBE01BCE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ED38D-7070-284E-8A0B-E1C97B8CF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EFA67-E7D8-1548-955E-B226B59FE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92764"/>
            <a:ext cx="12192000" cy="6950764"/>
          </a:xfrm>
        </p:spPr>
        <p:txBody>
          <a:bodyPr>
            <a:normAutofit/>
          </a:bodyPr>
          <a:lstStyle/>
          <a:p>
            <a:r>
              <a:rPr lang="ru" b="1" dirty="0">
                <a:solidFill>
                  <a:schemeClr val="bg1"/>
                </a:solidFill>
                <a:latin typeface="Ubuntu Mono" panose="020B0509030602030204" pitchFamily="49" charset="0"/>
                <a:ea typeface="Roboto" panose="02000000000000000000" pitchFamily="2" charset="0"/>
              </a:rPr>
              <a:t>Чи було вільним </a:t>
            </a:r>
            <a:r>
              <a:rPr lang="en-US" b="1" dirty="0">
                <a:solidFill>
                  <a:schemeClr val="bg1"/>
                </a:solidFill>
                <a:latin typeface="Ubuntu Mono" panose="020B0509030602030204" pitchFamily="49" charset="0"/>
                <a:ea typeface="Roboto" panose="02000000000000000000" pitchFamily="2" charset="0"/>
              </a:rPr>
              <a:t/>
            </a:r>
            <a:br>
              <a:rPr lang="en-US" b="1" dirty="0">
                <a:solidFill>
                  <a:schemeClr val="bg1"/>
                </a:solidFill>
                <a:latin typeface="Ubuntu Mono" panose="020B0509030602030204" pitchFamily="49" charset="0"/>
                <a:ea typeface="Roboto" panose="02000000000000000000" pitchFamily="2" charset="0"/>
              </a:rPr>
            </a:br>
            <a:r>
              <a:rPr lang="ru" b="1" dirty="0">
                <a:solidFill>
                  <a:schemeClr val="bg1"/>
                </a:solidFill>
                <a:latin typeface="Ubuntu Mono" panose="020B0509030602030204" pitchFamily="49" charset="0"/>
                <a:ea typeface="Roboto" panose="02000000000000000000" pitchFamily="2" charset="0"/>
              </a:rPr>
              <a:t>голосування </a:t>
            </a:r>
            <a:r>
              <a:rPr lang="en-US" b="1" dirty="0">
                <a:solidFill>
                  <a:schemeClr val="bg1"/>
                </a:solidFill>
                <a:latin typeface="Ubuntu Mono" panose="020B0509030602030204" pitchFamily="49" charset="0"/>
                <a:ea typeface="Roboto" panose="02000000000000000000" pitchFamily="2" charset="0"/>
              </a:rPr>
              <a:t/>
            </a:r>
            <a:br>
              <a:rPr lang="en-US" b="1" dirty="0">
                <a:solidFill>
                  <a:schemeClr val="bg1"/>
                </a:solidFill>
                <a:latin typeface="Ubuntu Mono" panose="020B0509030602030204" pitchFamily="49" charset="0"/>
                <a:ea typeface="Roboto" panose="02000000000000000000" pitchFamily="2" charset="0"/>
              </a:rPr>
            </a:br>
            <a:r>
              <a:rPr lang="ru" b="1" dirty="0">
                <a:solidFill>
                  <a:schemeClr val="bg1"/>
                </a:solidFill>
                <a:latin typeface="Ubuntu Mono" panose="020B0509030602030204" pitchFamily="49" charset="0"/>
                <a:ea typeface="Roboto" panose="02000000000000000000" pitchFamily="2" charset="0"/>
              </a:rPr>
              <a:t>в місцях несвободи</a:t>
            </a:r>
            <a:r>
              <a:rPr lang="en-US" b="1" dirty="0">
                <a:solidFill>
                  <a:schemeClr val="bg1"/>
                </a:solidFill>
                <a:latin typeface="Ubuntu Mono" panose="020B0509030602030204" pitchFamily="49" charset="0"/>
                <a:ea typeface="Roboto" panose="02000000000000000000" pitchFamily="2" charset="0"/>
              </a:rPr>
              <a:t>?</a:t>
            </a:r>
            <a:r>
              <a:rPr lang="en-US" b="1" dirty="0">
                <a:solidFill>
                  <a:schemeClr val="bg1"/>
                </a:solidFill>
                <a:latin typeface="Ubuntu" panose="020B0504030602030204" pitchFamily="34" charset="0"/>
              </a:rPr>
              <a:t/>
            </a:r>
            <a:br>
              <a:rPr lang="en-US" b="1" dirty="0">
                <a:solidFill>
                  <a:schemeClr val="bg1"/>
                </a:solidFill>
                <a:latin typeface="Ubuntu" panose="020B050403060203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Ubuntu" panose="020B0504030602030204" pitchFamily="34" charset="0"/>
              </a:rPr>
              <a:t/>
            </a:r>
            <a:br>
              <a:rPr lang="en-US" b="1" dirty="0">
                <a:solidFill>
                  <a:schemeClr val="bg1"/>
                </a:solidFill>
                <a:latin typeface="Ubuntu" panose="020B0504030602030204" pitchFamily="34" charset="0"/>
              </a:rPr>
            </a:br>
            <a:r>
              <a:rPr lang="ru" b="1" dirty="0">
                <a:solidFill>
                  <a:schemeClr val="bg1"/>
                </a:solidFill>
                <a:latin typeface="Ubuntu" panose="020B0504030602030204" pitchFamily="34" charset="0"/>
              </a:rPr>
              <a:t/>
            </a:r>
            <a:br>
              <a:rPr lang="ru" b="1" dirty="0">
                <a:solidFill>
                  <a:schemeClr val="bg1"/>
                </a:solidFill>
                <a:latin typeface="Ubuntu" panose="020B0504030602030204" pitchFamily="34" charset="0"/>
              </a:rPr>
            </a:br>
            <a:endParaRPr lang="en-US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1F8B956-A4BC-B747-AFD6-26FFADEFE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9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658368-DE9C-1F48-B13E-908C9E1AA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E479A9-0034-9D4B-BAAB-6C36E570A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B340AE-8788-014A-A6DF-2D781AF4C4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78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47380-ED1F-3B4F-AFAF-C9BF1DFF5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9BDE0C-87FA-E54A-B5EC-C335F4302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9561" y="1775749"/>
            <a:ext cx="2875156" cy="1096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1" dirty="0">
                <a:solidFill>
                  <a:srgbClr val="FFFF00"/>
                </a:solidFill>
                <a:latin typeface="Ubuntu" panose="020B0504030602030204" pitchFamily="34" charset="0"/>
              </a:rPr>
              <a:t>88.3%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EE64A4-639A-374C-930F-031D77532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228061"/>
            <a:ext cx="6096000" cy="457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5BB44BD-0125-634A-A4B5-C02147C4F532}"/>
              </a:ext>
            </a:extLst>
          </p:cNvPr>
          <p:cNvSpPr txBox="1"/>
          <p:nvPr/>
        </p:nvSpPr>
        <p:spPr>
          <a:xfrm>
            <a:off x="256478" y="2893973"/>
            <a:ext cx="500132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latin typeface="Ubuntu Mono" panose="020B0509030602030204" pitchFamily="49" charset="0"/>
              </a:rPr>
              <a:t>е</a:t>
            </a:r>
            <a:r>
              <a:rPr lang="ru" sz="2000" b="1" dirty="0">
                <a:solidFill>
                  <a:schemeClr val="bg1"/>
                </a:solidFill>
                <a:latin typeface="Ubuntu Mono" panose="020B0509030602030204" pitchFamily="49" charset="0"/>
              </a:rPr>
              <a:t>кспертів не відомі випадки, коли виборці не мали можливості ознайомитися з інформаційними плакатами </a:t>
            </a:r>
            <a:r>
              <a:rPr lang="en-US" sz="2000" b="1" dirty="0" err="1">
                <a:solidFill>
                  <a:schemeClr val="bg1"/>
                </a:solidFill>
                <a:latin typeface="Ubuntu Mono" panose="020B0509030602030204" pitchFamily="49" charset="0"/>
              </a:rPr>
              <a:t>та</a:t>
            </a:r>
            <a:r>
              <a:rPr lang="en-US" sz="2000" b="1" dirty="0">
                <a:solidFill>
                  <a:schemeClr val="bg1"/>
                </a:solidFill>
                <a:latin typeface="Ubuntu Mono" panose="020B0509030602030204" pitchFamily="49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Ubuntu Mono" panose="020B0509030602030204" pitchFamily="49" charset="0"/>
              </a:rPr>
              <a:t>програмами</a:t>
            </a:r>
            <a:r>
              <a:rPr lang="en-US" sz="2000" b="1" dirty="0">
                <a:solidFill>
                  <a:schemeClr val="bg1"/>
                </a:solidFill>
                <a:latin typeface="Ubuntu Mono" panose="020B0509030602030204" pitchFamily="49" charset="0"/>
              </a:rPr>
              <a:t> </a:t>
            </a:r>
            <a:r>
              <a:rPr lang="ru" sz="2000" b="1" dirty="0">
                <a:solidFill>
                  <a:schemeClr val="bg1"/>
                </a:solidFill>
                <a:latin typeface="Ubuntu Mono" panose="020B0509030602030204" pitchFamily="49" charset="0"/>
              </a:rPr>
              <a:t>кандидатів/партій</a:t>
            </a:r>
            <a:endParaRPr lang="en-US" sz="2000" b="1" dirty="0">
              <a:solidFill>
                <a:schemeClr val="bg1"/>
              </a:solidFill>
              <a:latin typeface="Ubuntu Mono" panose="020B0509030602030204" pitchFamily="49" charset="0"/>
            </a:endParaRPr>
          </a:p>
          <a:p>
            <a:endParaRPr lang="en-US" b="1" dirty="0">
              <a:latin typeface="Ubuntu Mono" panose="020B0509030602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908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47380-ED1F-3B4F-AFAF-C9BF1DFF5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9BDE0C-87FA-E54A-B5EC-C335F4302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5224" y="1786378"/>
            <a:ext cx="2164138" cy="109696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7200" b="1" dirty="0">
                <a:solidFill>
                  <a:srgbClr val="FFFF00"/>
                </a:solidFill>
                <a:latin typeface="Ubuntu" panose="020B0504030602030204" pitchFamily="34" charset="0"/>
              </a:rPr>
              <a:t>7</a:t>
            </a:r>
            <a:r>
              <a:rPr lang="uk-UA" sz="7200" b="1" dirty="0">
                <a:solidFill>
                  <a:srgbClr val="FFFF00"/>
                </a:solidFill>
                <a:latin typeface="Ubuntu" panose="020B0504030602030204" pitchFamily="34" charset="0"/>
              </a:rPr>
              <a:t>7,9</a:t>
            </a:r>
            <a:r>
              <a:rPr lang="en-US" sz="7200" b="1" dirty="0">
                <a:solidFill>
                  <a:srgbClr val="FFFF00"/>
                </a:solidFill>
                <a:latin typeface="Ubuntu" panose="020B0504030602030204" pitchFamily="34" charset="0"/>
              </a:rPr>
              <a:t>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5BB44BD-0125-634A-A4B5-C02147C4F532}"/>
              </a:ext>
            </a:extLst>
          </p:cNvPr>
          <p:cNvSpPr txBox="1"/>
          <p:nvPr/>
        </p:nvSpPr>
        <p:spPr>
          <a:xfrm>
            <a:off x="6202325" y="2979033"/>
            <a:ext cx="57699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latin typeface="Ubuntu Mono" panose="020B0509030602030204" pitchFamily="49" charset="0"/>
              </a:rPr>
              <a:t>експертів уважають, що під час останніх парламентських та президентських виборів були забезпечені належні умови для здійснення таємного голосування для виборців, які перебувають у місцях несвободи</a:t>
            </a:r>
            <a:endParaRPr lang="en-US" b="1" dirty="0">
              <a:latin typeface="Ubuntu Mono" panose="020B0509030602030204" pitchFamily="49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E096DC0-7128-A64D-A843-F3E037893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92" y="1460500"/>
            <a:ext cx="590550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30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47380-ED1F-3B4F-AFAF-C9BF1DFF5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9BDE0C-87FA-E54A-B5EC-C335F4302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9561" y="1967135"/>
            <a:ext cx="2875156" cy="10969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rgbClr val="FFFF00"/>
                </a:solidFill>
                <a:latin typeface="Ubuntu" panose="020B0504030602030204" pitchFamily="34" charset="0"/>
              </a:rPr>
              <a:t>8</a:t>
            </a:r>
            <a:r>
              <a:rPr lang="uk-UA" sz="7200" b="1">
                <a:solidFill>
                  <a:srgbClr val="FFFF00"/>
                </a:solidFill>
                <a:latin typeface="Ubuntu" panose="020B0504030602030204" pitchFamily="34" charset="0"/>
              </a:rPr>
              <a:t>7</a:t>
            </a:r>
            <a:r>
              <a:rPr lang="en-US" sz="7200" b="1">
                <a:solidFill>
                  <a:srgbClr val="FFFF00"/>
                </a:solidFill>
                <a:latin typeface="Ubuntu" panose="020B0504030602030204" pitchFamily="34" charset="0"/>
              </a:rPr>
              <a:t>%</a:t>
            </a:r>
            <a:endParaRPr lang="en-US" sz="7200" b="1" dirty="0">
              <a:solidFill>
                <a:srgbClr val="FFFF00"/>
              </a:solidFill>
              <a:latin typeface="Ubuntu" panose="020B0504030602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EE64A4-639A-374C-930F-031D77532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906627"/>
            <a:ext cx="6096000" cy="3597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5BB44BD-0125-634A-A4B5-C02147C4F532}"/>
              </a:ext>
            </a:extLst>
          </p:cNvPr>
          <p:cNvSpPr txBox="1"/>
          <p:nvPr/>
        </p:nvSpPr>
        <p:spPr>
          <a:xfrm>
            <a:off x="256478" y="3085359"/>
            <a:ext cx="50013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2000" b="1" dirty="0">
                <a:solidFill>
                  <a:schemeClr val="bg1"/>
                </a:solidFill>
                <a:latin typeface="Ubuntu Mono" panose="020B0509030602030204" pitchFamily="49" charset="0"/>
              </a:rPr>
              <a:t>експертів не відомі випадки застосування насильства, погроз, обману чи будь-яких інших дій, що перешкоджають вільному голосуванню виборців</a:t>
            </a:r>
            <a:endParaRPr lang="en-US" b="1" dirty="0">
              <a:latin typeface="Ubuntu Mono" panose="020B0509030602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626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47380-ED1F-3B4F-AFAF-C9BF1DFF5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9BDE0C-87FA-E54A-B5EC-C335F4302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2529" y="2230919"/>
            <a:ext cx="2875156" cy="10969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rgbClr val="FFFF00"/>
                </a:solidFill>
                <a:latin typeface="Ubuntu" panose="020B0504030602030204" pitchFamily="34" charset="0"/>
              </a:rPr>
              <a:t>98%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EE64A4-639A-374C-930F-031D77532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65" y="1946884"/>
            <a:ext cx="5557935" cy="29642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5BB44BD-0125-634A-A4B5-C02147C4F532}"/>
              </a:ext>
            </a:extLst>
          </p:cNvPr>
          <p:cNvSpPr txBox="1"/>
          <p:nvPr/>
        </p:nvSpPr>
        <p:spPr>
          <a:xfrm>
            <a:off x="6189446" y="3407627"/>
            <a:ext cx="5001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2000" b="1" dirty="0">
                <a:solidFill>
                  <a:schemeClr val="bg1"/>
                </a:solidFill>
                <a:latin typeface="Ubuntu Mono" panose="020B0509030602030204" pitchFamily="49" charset="0"/>
              </a:rPr>
              <a:t>експертів не відомі випадки підкупу ув'язнених з метою змусити їх голосувати за певного кандидата чи політичну партію</a:t>
            </a:r>
            <a:endParaRPr lang="en-US" b="1" dirty="0">
              <a:latin typeface="Ubuntu Mono" panose="020B0509030602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442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A1BCC9-8BDD-2847-ACD4-C1A50665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20D919-6654-B640-864F-82C072114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7051"/>
            <a:ext cx="10515600" cy="32960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0000" b="1" dirty="0">
              <a:solidFill>
                <a:srgbClr val="FFFF00"/>
              </a:solidFill>
              <a:latin typeface="Ubuntu Mono" panose="020B0509030602030204" pitchFamily="49" charset="0"/>
            </a:endParaRPr>
          </a:p>
          <a:p>
            <a:pPr marL="0" indent="0" algn="ctr">
              <a:buNone/>
            </a:pPr>
            <a:r>
              <a:rPr lang="en-US" sz="10000" b="1" dirty="0">
                <a:solidFill>
                  <a:srgbClr val="FFFF00"/>
                </a:solidFill>
                <a:latin typeface="Ubuntu Mono" panose="020B0509030602030204" pitchFamily="49" charset="0"/>
              </a:rPr>
              <a:t>ПРОТЕ</a:t>
            </a:r>
          </a:p>
        </p:txBody>
      </p:sp>
    </p:spTree>
    <p:extLst>
      <p:ext uri="{BB962C8B-B14F-4D97-AF65-F5344CB8AC3E}">
        <p14:creationId xmlns:p14="http://schemas.microsoft.com/office/powerpoint/2010/main" val="1789764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5C548C-EB02-F04A-B4D4-560DC37E0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EF8A87-5E32-DC44-8A84-F98D953F8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" sz="4000" dirty="0">
                <a:solidFill>
                  <a:schemeClr val="bg1"/>
                </a:solidFill>
                <a:latin typeface="Ubuntu Mono" panose="020B0509030602030204" pitchFamily="49" charset="0"/>
              </a:rPr>
              <a:t>Під час президентських та парламентських виборів на окремих дільницях у місцях несвободи міг бути застосований адміністративний тиск до ув'язнених для того, щоб вплинути на результат їхнього волевиявлення</a:t>
            </a:r>
            <a:endParaRPr lang="en-US" sz="4000" dirty="0">
              <a:solidFill>
                <a:schemeClr val="bg1"/>
              </a:solidFill>
              <a:latin typeface="Ubuntu Mono" panose="020B0509030602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654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272C00F-8538-E444-BFEF-2D0FABFE8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376" y="-204866"/>
            <a:ext cx="7203687" cy="61331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" sz="3600" b="1" dirty="0">
              <a:solidFill>
                <a:schemeClr val="bg1"/>
              </a:solidFill>
              <a:latin typeface="Ubuntu Mono" panose="020B0509030602030204" pitchFamily="49" charset="0"/>
            </a:endParaRPr>
          </a:p>
          <a:p>
            <a:pPr marL="0" indent="0" algn="ctr">
              <a:buNone/>
            </a:pPr>
            <a:endParaRPr lang="ru" sz="3600" b="1" dirty="0">
              <a:solidFill>
                <a:schemeClr val="bg1"/>
              </a:solidFill>
              <a:latin typeface="Ubuntu Mono" panose="020B0509030602030204" pitchFamily="49" charset="0"/>
            </a:endParaRPr>
          </a:p>
          <a:p>
            <a:pPr marL="0" indent="0" algn="ctr">
              <a:buNone/>
            </a:pPr>
            <a:endParaRPr lang="ru" sz="3600" b="1" dirty="0">
              <a:solidFill>
                <a:schemeClr val="bg1"/>
              </a:solidFill>
              <a:latin typeface="Ubuntu Mono" panose="020B0509030602030204" pitchFamily="49" charset="0"/>
            </a:endParaRPr>
          </a:p>
          <a:p>
            <a:pPr marL="0" indent="0" algn="ctr">
              <a:buNone/>
            </a:pPr>
            <a:endParaRPr lang="ru" sz="3600" b="1" dirty="0">
              <a:solidFill>
                <a:schemeClr val="bg1"/>
              </a:solidFill>
              <a:latin typeface="Ubuntu Mono" panose="020B0509030602030204" pitchFamily="49" charset="0"/>
            </a:endParaRPr>
          </a:p>
          <a:p>
            <a:pPr marL="0" indent="0" algn="ctr">
              <a:buNone/>
            </a:pPr>
            <a:r>
              <a:rPr lang="ru" sz="4400" b="1" dirty="0">
                <a:solidFill>
                  <a:schemeClr val="bg1"/>
                </a:solidFill>
                <a:latin typeface="Ubuntu Mono" panose="020B0509030602030204" pitchFamily="49" charset="0"/>
              </a:rPr>
              <a:t>У місцях несвободи </a:t>
            </a:r>
          </a:p>
          <a:p>
            <a:pPr marL="0" indent="0" algn="ctr">
              <a:buNone/>
            </a:pPr>
            <a:r>
              <a:rPr lang="ru" sz="4400" b="1" dirty="0">
                <a:solidFill>
                  <a:schemeClr val="bg1"/>
                </a:solidFill>
                <a:latin typeface="Ubuntu Mono" panose="020B0509030602030204" pitchFamily="49" charset="0"/>
              </a:rPr>
              <a:t>існує понад 150 дільниць</a:t>
            </a:r>
            <a:r>
              <a:rPr lang="en-US" sz="4400" b="1" dirty="0">
                <a:solidFill>
                  <a:schemeClr val="bg1"/>
                </a:solidFill>
                <a:latin typeface="Ubuntu Mono" panose="020B0509030602030204" pitchFamily="49" charset="0"/>
              </a:rPr>
              <a:t>.</a:t>
            </a:r>
          </a:p>
          <a:p>
            <a:pPr marL="0" indent="0" algn="ctr">
              <a:buNone/>
            </a:pPr>
            <a:r>
              <a:rPr lang="en-US" sz="4400" b="1" dirty="0" err="1">
                <a:solidFill>
                  <a:schemeClr val="bg1"/>
                </a:solidFill>
                <a:latin typeface="Ubuntu Mono" panose="020B0509030602030204" pitchFamily="49" charset="0"/>
              </a:rPr>
              <a:t>Найбільш</a:t>
            </a:r>
            <a:r>
              <a:rPr lang="en-US" sz="4400" b="1" dirty="0">
                <a:solidFill>
                  <a:schemeClr val="bg1"/>
                </a:solidFill>
                <a:latin typeface="Ubuntu Mono" panose="020B0509030602030204" pitchFamily="49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Ubuntu Mono" panose="020B0509030602030204" pitchFamily="49" charset="0"/>
              </a:rPr>
              <a:t>аномальними</a:t>
            </a:r>
            <a:r>
              <a:rPr lang="en-US" sz="4400" b="1" dirty="0">
                <a:solidFill>
                  <a:schemeClr val="bg1"/>
                </a:solidFill>
                <a:latin typeface="Ubuntu Mono" panose="020B0509030602030204" pitchFamily="49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Ubuntu Mono" panose="020B0509030602030204" pitchFamily="49" charset="0"/>
              </a:rPr>
              <a:t>виявились</a:t>
            </a:r>
            <a:r>
              <a:rPr lang="en-US" sz="4400" b="1" dirty="0">
                <a:solidFill>
                  <a:schemeClr val="bg1"/>
                </a:solidFill>
                <a:latin typeface="Ubuntu Mono" panose="020B0509030602030204" pitchFamily="49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Ubuntu Mono" panose="020B0509030602030204" pitchFamily="49" charset="0"/>
              </a:rPr>
              <a:t>три</a:t>
            </a:r>
            <a:endParaRPr lang="ru" sz="4400" b="1" dirty="0">
              <a:solidFill>
                <a:srgbClr val="FFFF00"/>
              </a:solidFill>
              <a:latin typeface="Ubuntu Mono" panose="020B0509030602030204" pitchFamily="49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EB90A21-20BB-2D43-B945-A1BD5B323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8689" y="1041208"/>
            <a:ext cx="2951935" cy="499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40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BA7587-5A90-9746-86D8-38D36450A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0352E9-8AB7-644F-BA93-0EF718493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FDD708C-BF8A-C645-B251-9DDE377FDA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0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136</Words>
  <Application>Microsoft Office PowerPoint</Application>
  <PresentationFormat>Широкоэкранный</PresentationFormat>
  <Paragraphs>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Roboto</vt:lpstr>
      <vt:lpstr>Ubuntu</vt:lpstr>
      <vt:lpstr>Ubuntu Mono</vt:lpstr>
      <vt:lpstr>Office Theme</vt:lpstr>
      <vt:lpstr>Чи було вільним  голосування  в місцях несвободи?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 було вільним  голосування  в місцях несвободи?</dc:title>
  <dc:creator>savchuk@opora.org.ua</dc:creator>
  <cp:lastModifiedBy>User</cp:lastModifiedBy>
  <cp:revision>15</cp:revision>
  <dcterms:created xsi:type="dcterms:W3CDTF">2020-01-23T14:00:15Z</dcterms:created>
  <dcterms:modified xsi:type="dcterms:W3CDTF">2020-01-29T15:22:08Z</dcterms:modified>
</cp:coreProperties>
</file>