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353" r:id="rId3"/>
    <p:sldId id="354" r:id="rId4"/>
    <p:sldId id="363" r:id="rId5"/>
    <p:sldId id="364" r:id="rId6"/>
    <p:sldId id="367" r:id="rId7"/>
    <p:sldId id="366" r:id="rId8"/>
    <p:sldId id="355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88194" autoAdjust="0"/>
  </p:normalViewPr>
  <p:slideViewPr>
    <p:cSldViewPr snapToGrid="0">
      <p:cViewPr varScale="1">
        <p:scale>
          <a:sx n="98" d="100"/>
          <a:sy n="98" d="100"/>
        </p:scale>
        <p:origin x="9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E0073-5662-4ACC-A17C-806FCF1FE299}" type="datetimeFigureOut">
              <a:rPr lang="uk-UA" smtClean="0"/>
              <a:t>15.02.2022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67233-FEC0-4B22-96F9-D7F1E89006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105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67233-FEC0-4B22-96F9-D7F1E89006D7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9061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67233-FEC0-4B22-96F9-D7F1E89006D7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906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67233-FEC0-4B22-96F9-D7F1E89006D7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9061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67233-FEC0-4B22-96F9-D7F1E89006D7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906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67233-FEC0-4B22-96F9-D7F1E89006D7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9061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67233-FEC0-4B22-96F9-D7F1E89006D7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9061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67233-FEC0-4B22-96F9-D7F1E89006D7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9061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67233-FEC0-4B22-96F9-D7F1E89006D7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906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C2FB-B948-41CA-AD84-FC5A41F7F26B}" type="datetimeFigureOut">
              <a:rPr lang="uk-UA" smtClean="0"/>
              <a:t>15.02.2022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A130-CE2D-42AB-889F-CD7325F41C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577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C2FB-B948-41CA-AD84-FC5A41F7F26B}" type="datetimeFigureOut">
              <a:rPr lang="uk-UA" smtClean="0"/>
              <a:t>15.02.2022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A130-CE2D-42AB-889F-CD7325F41C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946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C2FB-B948-41CA-AD84-FC5A41F7F26B}" type="datetimeFigureOut">
              <a:rPr lang="uk-UA" smtClean="0"/>
              <a:t>15.02.2022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A130-CE2D-42AB-889F-CD7325F41C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45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C2FB-B948-41CA-AD84-FC5A41F7F26B}" type="datetimeFigureOut">
              <a:rPr lang="uk-UA" smtClean="0"/>
              <a:t>15.02.2022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A130-CE2D-42AB-889F-CD7325F41C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818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C2FB-B948-41CA-AD84-FC5A41F7F26B}" type="datetimeFigureOut">
              <a:rPr lang="uk-UA" smtClean="0"/>
              <a:t>15.02.2022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A130-CE2D-42AB-889F-CD7325F41C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705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C2FB-B948-41CA-AD84-FC5A41F7F26B}" type="datetimeFigureOut">
              <a:rPr lang="uk-UA" smtClean="0"/>
              <a:t>15.02.2022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A130-CE2D-42AB-889F-CD7325F41C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469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C2FB-B948-41CA-AD84-FC5A41F7F26B}" type="datetimeFigureOut">
              <a:rPr lang="uk-UA" smtClean="0"/>
              <a:t>15.02.2022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A130-CE2D-42AB-889F-CD7325F41C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633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C2FB-B948-41CA-AD84-FC5A41F7F26B}" type="datetimeFigureOut">
              <a:rPr lang="uk-UA" smtClean="0"/>
              <a:t>15.02.2022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A130-CE2D-42AB-889F-CD7325F41C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32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C2FB-B948-41CA-AD84-FC5A41F7F26B}" type="datetimeFigureOut">
              <a:rPr lang="uk-UA" smtClean="0"/>
              <a:t>15.02.2022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A130-CE2D-42AB-889F-CD7325F41C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684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C2FB-B948-41CA-AD84-FC5A41F7F26B}" type="datetimeFigureOut">
              <a:rPr lang="uk-UA" smtClean="0"/>
              <a:t>15.02.2022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A130-CE2D-42AB-889F-CD7325F41C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462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C2FB-B948-41CA-AD84-FC5A41F7F26B}" type="datetimeFigureOut">
              <a:rPr lang="uk-UA" smtClean="0"/>
              <a:t>15.02.2022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A130-CE2D-42AB-889F-CD7325F41C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4C2FB-B948-41CA-AD84-FC5A41F7F26B}" type="datetimeFigureOut">
              <a:rPr lang="uk-UA" smtClean="0"/>
              <a:t>15.02.2022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FA130-CE2D-42AB-889F-CD7325F41C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79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Місце для вмісту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4" y="1706799"/>
            <a:ext cx="2803776" cy="1933575"/>
          </a:xfrm>
        </p:spPr>
      </p:pic>
      <p:grpSp>
        <p:nvGrpSpPr>
          <p:cNvPr id="6" name="Google Shape;86;p1"/>
          <p:cNvGrpSpPr/>
          <p:nvPr/>
        </p:nvGrpSpPr>
        <p:grpSpPr>
          <a:xfrm>
            <a:off x="128902" y="136131"/>
            <a:ext cx="1417108" cy="6634320"/>
            <a:chOff x="2867025" y="603711"/>
            <a:chExt cx="1603965" cy="5318458"/>
          </a:xfrm>
        </p:grpSpPr>
        <p:sp>
          <p:nvSpPr>
            <p:cNvPr id="7" name="Google Shape;87;p1"/>
            <p:cNvSpPr/>
            <p:nvPr/>
          </p:nvSpPr>
          <p:spPr>
            <a:xfrm>
              <a:off x="3822404" y="603711"/>
              <a:ext cx="648586" cy="4254039"/>
            </a:xfrm>
            <a:prstGeom prst="rect">
              <a:avLst/>
            </a:prstGeom>
            <a:solidFill>
              <a:srgbClr val="26712A"/>
            </a:solidFill>
            <a:ln w="12700" cap="flat" cmpd="sng">
              <a:solidFill>
                <a:srgbClr val="2671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" name="Google Shape;88;p1"/>
            <p:cNvCxnSpPr/>
            <p:nvPr/>
          </p:nvCxnSpPr>
          <p:spPr>
            <a:xfrm rot="10800000" flipH="1">
              <a:off x="2876107" y="3593805"/>
              <a:ext cx="946297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" name="Google Shape;89;p1"/>
            <p:cNvCxnSpPr/>
            <p:nvPr/>
          </p:nvCxnSpPr>
          <p:spPr>
            <a:xfrm rot="10800000">
              <a:off x="2876108" y="3583172"/>
              <a:ext cx="442" cy="233185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90;p1"/>
            <p:cNvCxnSpPr/>
            <p:nvPr/>
          </p:nvCxnSpPr>
          <p:spPr>
            <a:xfrm>
              <a:off x="2867025" y="5910263"/>
              <a:ext cx="1370049" cy="143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91;p1"/>
            <p:cNvCxnSpPr/>
            <p:nvPr/>
          </p:nvCxnSpPr>
          <p:spPr>
            <a:xfrm>
              <a:off x="3450431" y="5436783"/>
              <a:ext cx="792957" cy="675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" name="Google Shape;92;p1"/>
            <p:cNvCxnSpPr/>
            <p:nvPr/>
          </p:nvCxnSpPr>
          <p:spPr>
            <a:xfrm>
              <a:off x="3450431" y="4050506"/>
              <a:ext cx="369094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93;p1"/>
            <p:cNvCxnSpPr/>
            <p:nvPr/>
          </p:nvCxnSpPr>
          <p:spPr>
            <a:xfrm rot="10800000" flipH="1">
              <a:off x="3457575" y="4054475"/>
              <a:ext cx="3175" cy="138668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" name="Google Shape;94;p1"/>
            <p:cNvCxnSpPr/>
            <p:nvPr/>
          </p:nvCxnSpPr>
          <p:spPr>
            <a:xfrm rot="10800000" flipH="1">
              <a:off x="4233863" y="5436396"/>
              <a:ext cx="2381" cy="48577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6CF7B9-BC32-4ABE-91FA-1189DF87CBB7}"/>
              </a:ext>
            </a:extLst>
          </p:cNvPr>
          <p:cNvSpPr/>
          <p:nvPr/>
        </p:nvSpPr>
        <p:spPr>
          <a:xfrm>
            <a:off x="1659852" y="1724025"/>
            <a:ext cx="10049809" cy="4419323"/>
          </a:xfrm>
          <a:prstGeom prst="rect">
            <a:avLst/>
          </a:prstGeom>
          <a:noFill/>
          <a:ln w="63500">
            <a:solidFill>
              <a:srgbClr val="326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endParaRPr lang="uk-UA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C6198E6-EBDD-4685-9EA5-2F58304964E8}"/>
              </a:ext>
            </a:extLst>
          </p:cNvPr>
          <p:cNvSpPr/>
          <p:nvPr/>
        </p:nvSpPr>
        <p:spPr>
          <a:xfrm>
            <a:off x="6838545" y="3988340"/>
            <a:ext cx="4834670" cy="1297045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lvl="0">
              <a:buClr>
                <a:schemeClr val="dk1"/>
              </a:buClr>
              <a:buSzPts val="2400"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Олена  ДЕМЧЕНКО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директор Регіонального центру з надання безоплатної вторинної правової допомоги </a:t>
            </a:r>
            <a:b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у Сумській області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2CF8E53-9DBE-42A2-8428-43402E17E76F}"/>
              </a:ext>
            </a:extLst>
          </p:cNvPr>
          <p:cNvSpPr/>
          <p:nvPr/>
        </p:nvSpPr>
        <p:spPr>
          <a:xfrm>
            <a:off x="1659852" y="1724025"/>
            <a:ext cx="7132190" cy="1933575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uk-U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ПРАВОВИЙ АЗИМУТ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D1D3BEB-0710-4E2B-9FB4-A8359FBFEC4B}"/>
              </a:ext>
            </a:extLst>
          </p:cNvPr>
          <p:cNvSpPr/>
          <p:nvPr/>
        </p:nvSpPr>
        <p:spPr>
          <a:xfrm>
            <a:off x="1659851" y="136131"/>
            <a:ext cx="10049809" cy="693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lvl="0" algn="ctr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ПЛАТФОРМА     ГРОМАДСЬКОЇ     УЧАСТІ</a:t>
            </a:r>
          </a:p>
        </p:txBody>
      </p:sp>
      <p:sp>
        <p:nvSpPr>
          <p:cNvPr id="22" name="Google Shape;218;p8"/>
          <p:cNvSpPr txBox="1"/>
          <p:nvPr/>
        </p:nvSpPr>
        <p:spPr>
          <a:xfrm>
            <a:off x="5321030" y="5514848"/>
            <a:ext cx="1196502" cy="59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uk-UA" sz="1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15.</a:t>
            </a:r>
            <a:r>
              <a:rPr lang="en-US" sz="1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02</a:t>
            </a:r>
            <a:r>
              <a:rPr lang="uk-UA" sz="1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.2022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uk-UA" sz="1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Суми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662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86;p1"/>
          <p:cNvGrpSpPr/>
          <p:nvPr/>
        </p:nvGrpSpPr>
        <p:grpSpPr>
          <a:xfrm>
            <a:off x="97277" y="139311"/>
            <a:ext cx="1329511" cy="6563046"/>
            <a:chOff x="2867025" y="603711"/>
            <a:chExt cx="1603965" cy="5318458"/>
          </a:xfrm>
        </p:grpSpPr>
        <p:sp>
          <p:nvSpPr>
            <p:cNvPr id="7" name="Google Shape;87;p1"/>
            <p:cNvSpPr/>
            <p:nvPr/>
          </p:nvSpPr>
          <p:spPr>
            <a:xfrm>
              <a:off x="3822404" y="603711"/>
              <a:ext cx="648586" cy="4254039"/>
            </a:xfrm>
            <a:prstGeom prst="rect">
              <a:avLst/>
            </a:prstGeom>
            <a:solidFill>
              <a:srgbClr val="26712A"/>
            </a:solidFill>
            <a:ln w="12700" cap="flat" cmpd="sng">
              <a:solidFill>
                <a:srgbClr val="2671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" name="Google Shape;88;p1"/>
            <p:cNvCxnSpPr/>
            <p:nvPr/>
          </p:nvCxnSpPr>
          <p:spPr>
            <a:xfrm rot="10800000" flipH="1">
              <a:off x="2876107" y="3593805"/>
              <a:ext cx="946297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" name="Google Shape;89;p1"/>
            <p:cNvCxnSpPr/>
            <p:nvPr/>
          </p:nvCxnSpPr>
          <p:spPr>
            <a:xfrm rot="10800000">
              <a:off x="2876108" y="3583172"/>
              <a:ext cx="442" cy="233185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90;p1"/>
            <p:cNvCxnSpPr/>
            <p:nvPr/>
          </p:nvCxnSpPr>
          <p:spPr>
            <a:xfrm>
              <a:off x="2867025" y="5910263"/>
              <a:ext cx="1370049" cy="143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91;p1"/>
            <p:cNvCxnSpPr/>
            <p:nvPr/>
          </p:nvCxnSpPr>
          <p:spPr>
            <a:xfrm>
              <a:off x="3450431" y="5436783"/>
              <a:ext cx="792957" cy="675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" name="Google Shape;92;p1"/>
            <p:cNvCxnSpPr/>
            <p:nvPr/>
          </p:nvCxnSpPr>
          <p:spPr>
            <a:xfrm>
              <a:off x="3450431" y="4050506"/>
              <a:ext cx="369094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93;p1"/>
            <p:cNvCxnSpPr/>
            <p:nvPr/>
          </p:nvCxnSpPr>
          <p:spPr>
            <a:xfrm rot="10800000" flipH="1">
              <a:off x="3457575" y="4054475"/>
              <a:ext cx="3175" cy="138668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" name="Google Shape;94;p1"/>
            <p:cNvCxnSpPr/>
            <p:nvPr/>
          </p:nvCxnSpPr>
          <p:spPr>
            <a:xfrm rot="10800000" flipH="1">
              <a:off x="4233863" y="5436396"/>
              <a:ext cx="2381" cy="48577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47" y="1621905"/>
            <a:ext cx="4528676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12" y="4923992"/>
            <a:ext cx="4487167" cy="1674181"/>
          </a:xfrm>
          <a:prstGeom prst="rect">
            <a:avLst/>
          </a:prstGeom>
          <a:noFill/>
          <a:ln w="9525">
            <a:solidFill>
              <a:srgbClr val="326F1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Google Shape;217;p8"/>
          <p:cNvSpPr txBox="1"/>
          <p:nvPr/>
        </p:nvSpPr>
        <p:spPr>
          <a:xfrm>
            <a:off x="1909656" y="5057074"/>
            <a:ext cx="4147458" cy="1374256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Всеукраїнський контакт-центр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0 800 213 103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uk-UA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Цілодобово, безкоштовно в межах України</a:t>
            </a:r>
            <a:endParaRPr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973" y="2720623"/>
            <a:ext cx="2261140" cy="1672078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74" y="1162533"/>
            <a:ext cx="2254719" cy="1465163"/>
          </a:xfrm>
          <a:prstGeom prst="rect">
            <a:avLst/>
          </a:prstGeom>
          <a:solidFill>
            <a:srgbClr val="326F1E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0" y="5498430"/>
            <a:ext cx="1097280" cy="61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 descr="C:\Users\Talker-72\Pictures\відновне\Безымянный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361" y="5067456"/>
            <a:ext cx="2749835" cy="137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C:\Users\Talker-72\Pictures\відновне\onepa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933" y="5067456"/>
            <a:ext cx="1713296" cy="137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193" y="4918967"/>
            <a:ext cx="3200170" cy="1674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53" y="4917494"/>
            <a:ext cx="2088682" cy="1675653"/>
          </a:xfrm>
          <a:prstGeom prst="rect">
            <a:avLst/>
          </a:prstGeom>
          <a:noFill/>
          <a:ln w="9525">
            <a:solidFill>
              <a:srgbClr val="326F1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360" y="1162533"/>
            <a:ext cx="2956549" cy="3344153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4115" name="Picture 19" descr="C:\Users\Talker-72\Pictures\відновне\websiteplanet-qr (4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175" y="1307646"/>
            <a:ext cx="1421460" cy="134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C:\Users\Talker-72\Pictures\відновне\websiteplanet-qr (5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15" y="3003985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C:\Users\Talker-72\Pictures\відновне\websiteplanet-q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211" y="3003985"/>
            <a:ext cx="1419223" cy="133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C:\Users\Talker-72\Pictures\відновне\Безы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01" y="1307646"/>
            <a:ext cx="2117846" cy="116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lker-72\Pictures\відновне\273176462_922829508423954_24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165" y="1936081"/>
            <a:ext cx="1197319" cy="184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53" y="981985"/>
            <a:ext cx="1468358" cy="325661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769159" y="960149"/>
            <a:ext cx="1224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І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805" y="1560611"/>
            <a:ext cx="813335" cy="104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647B769-AC05-4D80-8AC1-ABAF4FCC3D00}"/>
              </a:ext>
            </a:extLst>
          </p:cNvPr>
          <p:cNvSpPr/>
          <p:nvPr/>
        </p:nvSpPr>
        <p:spPr>
          <a:xfrm>
            <a:off x="1487417" y="145802"/>
            <a:ext cx="4636694" cy="7490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ПЛАТФОРМА     ГРОМАДСЬКОЇ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УЧАСТІ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7D9B860-36E6-4A64-AF21-3140A27DC769}"/>
              </a:ext>
            </a:extLst>
          </p:cNvPr>
          <p:cNvSpPr/>
          <p:nvPr/>
        </p:nvSpPr>
        <p:spPr>
          <a:xfrm>
            <a:off x="6124111" y="145802"/>
            <a:ext cx="4580472" cy="739415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lvl="0" algn="ctr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ПРАВОВИЙ АЗИМУТ</a:t>
            </a:r>
          </a:p>
        </p:txBody>
      </p:sp>
      <p:pic>
        <p:nvPicPr>
          <p:cNvPr id="39" name="Місце для вмісту 14">
            <a:extLst>
              <a:ext uri="{FF2B5EF4-FFF2-40B4-BE49-F238E27FC236}">
                <a16:creationId xmlns:a16="http://schemas.microsoft.com/office/drawing/2014/main" id="{2FD61186-5583-4275-B0BD-42B34194985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703" y="145802"/>
            <a:ext cx="1089498" cy="72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9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86;p1"/>
          <p:cNvGrpSpPr/>
          <p:nvPr/>
        </p:nvGrpSpPr>
        <p:grpSpPr>
          <a:xfrm>
            <a:off x="61476" y="136131"/>
            <a:ext cx="1317923" cy="6653775"/>
            <a:chOff x="2867025" y="603711"/>
            <a:chExt cx="1603965" cy="5318458"/>
          </a:xfrm>
        </p:grpSpPr>
        <p:sp>
          <p:nvSpPr>
            <p:cNvPr id="7" name="Google Shape;87;p1"/>
            <p:cNvSpPr/>
            <p:nvPr/>
          </p:nvSpPr>
          <p:spPr>
            <a:xfrm>
              <a:off x="3822404" y="603711"/>
              <a:ext cx="648586" cy="4254039"/>
            </a:xfrm>
            <a:prstGeom prst="rect">
              <a:avLst/>
            </a:prstGeom>
            <a:solidFill>
              <a:srgbClr val="26712A"/>
            </a:solidFill>
            <a:ln w="12700" cap="flat" cmpd="sng">
              <a:solidFill>
                <a:srgbClr val="2671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" name="Google Shape;88;p1"/>
            <p:cNvCxnSpPr/>
            <p:nvPr/>
          </p:nvCxnSpPr>
          <p:spPr>
            <a:xfrm rot="10800000" flipH="1">
              <a:off x="2876107" y="3593805"/>
              <a:ext cx="946297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" name="Google Shape;89;p1"/>
            <p:cNvCxnSpPr/>
            <p:nvPr/>
          </p:nvCxnSpPr>
          <p:spPr>
            <a:xfrm rot="10800000">
              <a:off x="2876108" y="3583172"/>
              <a:ext cx="442" cy="233185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90;p1"/>
            <p:cNvCxnSpPr/>
            <p:nvPr/>
          </p:nvCxnSpPr>
          <p:spPr>
            <a:xfrm>
              <a:off x="2867025" y="5910263"/>
              <a:ext cx="1370049" cy="143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91;p1"/>
            <p:cNvCxnSpPr/>
            <p:nvPr/>
          </p:nvCxnSpPr>
          <p:spPr>
            <a:xfrm>
              <a:off x="3450431" y="5436783"/>
              <a:ext cx="792957" cy="675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" name="Google Shape;92;p1"/>
            <p:cNvCxnSpPr/>
            <p:nvPr/>
          </p:nvCxnSpPr>
          <p:spPr>
            <a:xfrm>
              <a:off x="3450431" y="4050506"/>
              <a:ext cx="369094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93;p1"/>
            <p:cNvCxnSpPr/>
            <p:nvPr/>
          </p:nvCxnSpPr>
          <p:spPr>
            <a:xfrm rot="10800000" flipH="1">
              <a:off x="3457575" y="4054475"/>
              <a:ext cx="3175" cy="138668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" name="Google Shape;94;p1"/>
            <p:cNvCxnSpPr/>
            <p:nvPr/>
          </p:nvCxnSpPr>
          <p:spPr>
            <a:xfrm rot="10800000" flipH="1">
              <a:off x="4233863" y="5436396"/>
              <a:ext cx="2381" cy="48577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86" y="1783053"/>
            <a:ext cx="4795613" cy="4873451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254" y="1804984"/>
            <a:ext cx="5503996" cy="4873451"/>
          </a:xfrm>
          <a:prstGeom prst="rect">
            <a:avLst/>
          </a:prstGeom>
          <a:solidFill>
            <a:srgbClr val="326F1E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6630198" y="2081720"/>
            <a:ext cx="5257003" cy="4524315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Затримка та перевірка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документів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поліцією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Право на безоплатне отримання земельної ділянки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 перевірити на що саме одержувач витрачає аліменти на дитину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корочення на роботі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 робити, коли шахраї взяли на ваше ім’я онлайн кредит?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Питання спадкування</a:t>
            </a: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316" y="988717"/>
            <a:ext cx="6612555" cy="635268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8" name="Прямоугольник 17"/>
          <p:cNvSpPr/>
          <p:nvPr/>
        </p:nvSpPr>
        <p:spPr>
          <a:xfrm>
            <a:off x="4004377" y="1010558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КОНСУЛЬТАЦІЇ ЮРИСТІВ</a:t>
            </a:r>
          </a:p>
          <a:p>
            <a:endParaRPr lang="uk-UA" dirty="0"/>
          </a:p>
        </p:txBody>
      </p:sp>
      <p:pic>
        <p:nvPicPr>
          <p:cNvPr id="1028" name="Picture 4" descr="C:\Users\Talker-72\Pictures\відновне\трибуна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53" y="1930954"/>
            <a:ext cx="2375148" cy="228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alker-72\Pictures\відновне\данкор1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76" y="3645484"/>
            <a:ext cx="2439309" cy="272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912" y="4469762"/>
            <a:ext cx="2120439" cy="173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Talker-72\Pictures\відновне\Безымянas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24" y="1910284"/>
            <a:ext cx="2116561" cy="15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01C4499-33A3-4EBD-9606-93DCA30B0A12}"/>
              </a:ext>
            </a:extLst>
          </p:cNvPr>
          <p:cNvSpPr/>
          <p:nvPr/>
        </p:nvSpPr>
        <p:spPr>
          <a:xfrm>
            <a:off x="1487417" y="136132"/>
            <a:ext cx="4636694" cy="7490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ПЛАТФОРМА     ГРОМАДСЬКОЇ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УЧАСТІ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CEFDEB9-0B67-4762-9D4E-2FDA1B3993BB}"/>
              </a:ext>
            </a:extLst>
          </p:cNvPr>
          <p:cNvSpPr/>
          <p:nvPr/>
        </p:nvSpPr>
        <p:spPr>
          <a:xfrm>
            <a:off x="6124111" y="145802"/>
            <a:ext cx="4580472" cy="739415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lvl="0" algn="ctr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ПРАВОВИЙ АЗИМУТ</a:t>
            </a:r>
          </a:p>
        </p:txBody>
      </p:sp>
      <p:pic>
        <p:nvPicPr>
          <p:cNvPr id="29" name="Місце для вмісту 14">
            <a:extLst>
              <a:ext uri="{FF2B5EF4-FFF2-40B4-BE49-F238E27FC236}">
                <a16:creationId xmlns:a16="http://schemas.microsoft.com/office/drawing/2014/main" id="{B8CEB126-F2BD-4CA0-80AC-6A820C41A8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703" y="145802"/>
            <a:ext cx="1089498" cy="728776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4DC061C-81E4-4F6C-947D-137C7728C137}"/>
              </a:ext>
            </a:extLst>
          </p:cNvPr>
          <p:cNvSpPr/>
          <p:nvPr/>
        </p:nvSpPr>
        <p:spPr>
          <a:xfrm>
            <a:off x="1487417" y="1015995"/>
            <a:ext cx="1506040" cy="369332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ІІ</a:t>
            </a:r>
          </a:p>
        </p:txBody>
      </p:sp>
    </p:spTree>
    <p:extLst>
      <p:ext uri="{BB962C8B-B14F-4D97-AF65-F5344CB8AC3E}">
        <p14:creationId xmlns:p14="http://schemas.microsoft.com/office/powerpoint/2010/main" val="201268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86;p1"/>
          <p:cNvGrpSpPr/>
          <p:nvPr/>
        </p:nvGrpSpPr>
        <p:grpSpPr>
          <a:xfrm>
            <a:off x="136026" y="136131"/>
            <a:ext cx="1243374" cy="6644048"/>
            <a:chOff x="2867025" y="603711"/>
            <a:chExt cx="1603965" cy="5318458"/>
          </a:xfrm>
        </p:grpSpPr>
        <p:sp>
          <p:nvSpPr>
            <p:cNvPr id="7" name="Google Shape;87;p1"/>
            <p:cNvSpPr/>
            <p:nvPr/>
          </p:nvSpPr>
          <p:spPr>
            <a:xfrm>
              <a:off x="3822404" y="603711"/>
              <a:ext cx="648586" cy="4254039"/>
            </a:xfrm>
            <a:prstGeom prst="rect">
              <a:avLst/>
            </a:prstGeom>
            <a:solidFill>
              <a:srgbClr val="26712A"/>
            </a:solidFill>
            <a:ln w="12700" cap="flat" cmpd="sng">
              <a:solidFill>
                <a:srgbClr val="2671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" name="Google Shape;88;p1"/>
            <p:cNvCxnSpPr/>
            <p:nvPr/>
          </p:nvCxnSpPr>
          <p:spPr>
            <a:xfrm rot="10800000" flipH="1">
              <a:off x="2876107" y="3593805"/>
              <a:ext cx="946297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" name="Google Shape;89;p1"/>
            <p:cNvCxnSpPr/>
            <p:nvPr/>
          </p:nvCxnSpPr>
          <p:spPr>
            <a:xfrm rot="10800000">
              <a:off x="2876108" y="3583172"/>
              <a:ext cx="442" cy="233185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90;p1"/>
            <p:cNvCxnSpPr/>
            <p:nvPr/>
          </p:nvCxnSpPr>
          <p:spPr>
            <a:xfrm>
              <a:off x="2867025" y="5910263"/>
              <a:ext cx="1370049" cy="143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91;p1"/>
            <p:cNvCxnSpPr/>
            <p:nvPr/>
          </p:nvCxnSpPr>
          <p:spPr>
            <a:xfrm>
              <a:off x="3450431" y="5436783"/>
              <a:ext cx="792957" cy="675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" name="Google Shape;92;p1"/>
            <p:cNvCxnSpPr/>
            <p:nvPr/>
          </p:nvCxnSpPr>
          <p:spPr>
            <a:xfrm>
              <a:off x="3450431" y="4050506"/>
              <a:ext cx="369094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93;p1"/>
            <p:cNvCxnSpPr/>
            <p:nvPr/>
          </p:nvCxnSpPr>
          <p:spPr>
            <a:xfrm rot="10800000" flipH="1">
              <a:off x="3457575" y="4054475"/>
              <a:ext cx="3175" cy="138668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" name="Google Shape;94;p1"/>
            <p:cNvCxnSpPr/>
            <p:nvPr/>
          </p:nvCxnSpPr>
          <p:spPr>
            <a:xfrm rot="10800000" flipH="1">
              <a:off x="4233863" y="5436396"/>
              <a:ext cx="2381" cy="48577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48" y="1921892"/>
            <a:ext cx="4953181" cy="4801213"/>
          </a:xfrm>
          <a:prstGeom prst="rect">
            <a:avLst/>
          </a:prstGeom>
          <a:solidFill>
            <a:srgbClr val="326F1E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191" y="1932800"/>
            <a:ext cx="5410092" cy="4790305"/>
          </a:xfrm>
          <a:prstGeom prst="rect">
            <a:avLst/>
          </a:prstGeom>
          <a:solidFill>
            <a:srgbClr val="326F1E"/>
          </a:solidFill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780674" y="981985"/>
            <a:ext cx="1203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ІІІ</a:t>
            </a: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009" y="1063488"/>
            <a:ext cx="7510989" cy="665140"/>
          </a:xfrm>
          <a:prstGeom prst="rect">
            <a:avLst/>
          </a:prstGeom>
          <a:solidFill>
            <a:srgbClr val="326F1E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8" name="Прямоугольник 17"/>
          <p:cNvSpPr/>
          <p:nvPr/>
        </p:nvSpPr>
        <p:spPr>
          <a:xfrm>
            <a:off x="3796602" y="1069720"/>
            <a:ext cx="6717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 «ПРИСКОРЕННЯ ПРИВАТНИХ ІНВЕСТИЦІЙ  У СІЛЬСЬКЕ ГОСПОДАРСТВО»</a:t>
            </a:r>
            <a:endParaRPr lang="uk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0981" y="4412829"/>
            <a:ext cx="46341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Мета діяльності у межах проєкту </a:t>
            </a:r>
            <a:r>
              <a:rPr lang="uk-UA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це захист прав власників земель, землекористувачів та територіальних громад, роз’яснення громадянам механізмів і процедур, як користуватися і розпоряджатися своєю землею, гарантування допомоги в судовому захисті порушених прав та протидії рейдерському захопленню земельних ділянок.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166" y="3429000"/>
            <a:ext cx="4401035" cy="315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Talker-72\Pictures\відновне\thumbnail-s-20220114090056-53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192" y="2035230"/>
            <a:ext cx="3441754" cy="217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508" y="2134939"/>
            <a:ext cx="2895115" cy="217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6C7D044-1BD7-4B14-A971-3215A534849E}"/>
              </a:ext>
            </a:extLst>
          </p:cNvPr>
          <p:cNvSpPr/>
          <p:nvPr/>
        </p:nvSpPr>
        <p:spPr>
          <a:xfrm>
            <a:off x="1459306" y="142364"/>
            <a:ext cx="4636694" cy="7490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ПЛАТФОРМА     ГРОМАДСЬКОЇ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УЧАСТІ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3F53BCC-912B-4D9F-9F7D-536E4F4B7614}"/>
              </a:ext>
            </a:extLst>
          </p:cNvPr>
          <p:cNvSpPr/>
          <p:nvPr/>
        </p:nvSpPr>
        <p:spPr>
          <a:xfrm>
            <a:off x="6124111" y="145802"/>
            <a:ext cx="4580472" cy="739415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lvl="0" algn="ctr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ПРАВОВИЙ АЗИМУТ</a:t>
            </a:r>
          </a:p>
        </p:txBody>
      </p:sp>
      <p:pic>
        <p:nvPicPr>
          <p:cNvPr id="28" name="Місце для вмісту 14">
            <a:extLst>
              <a:ext uri="{FF2B5EF4-FFF2-40B4-BE49-F238E27FC236}">
                <a16:creationId xmlns:a16="http://schemas.microsoft.com/office/drawing/2014/main" id="{4CEBE983-1C95-4BBD-950D-D2159B828B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703" y="145802"/>
            <a:ext cx="1089498" cy="728776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3D17974-F729-4372-9940-54F859047E66}"/>
              </a:ext>
            </a:extLst>
          </p:cNvPr>
          <p:cNvSpPr/>
          <p:nvPr/>
        </p:nvSpPr>
        <p:spPr>
          <a:xfrm>
            <a:off x="1492695" y="1037743"/>
            <a:ext cx="1506040" cy="369332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ІІІ</a:t>
            </a:r>
          </a:p>
        </p:txBody>
      </p:sp>
    </p:spTree>
    <p:extLst>
      <p:ext uri="{BB962C8B-B14F-4D97-AF65-F5344CB8AC3E}">
        <p14:creationId xmlns:p14="http://schemas.microsoft.com/office/powerpoint/2010/main" val="424241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86;p1"/>
          <p:cNvGrpSpPr/>
          <p:nvPr/>
        </p:nvGrpSpPr>
        <p:grpSpPr>
          <a:xfrm>
            <a:off x="107004" y="136131"/>
            <a:ext cx="1272395" cy="6634320"/>
            <a:chOff x="2867025" y="603711"/>
            <a:chExt cx="1603965" cy="5318458"/>
          </a:xfrm>
        </p:grpSpPr>
        <p:sp>
          <p:nvSpPr>
            <p:cNvPr id="7" name="Google Shape;87;p1"/>
            <p:cNvSpPr/>
            <p:nvPr/>
          </p:nvSpPr>
          <p:spPr>
            <a:xfrm>
              <a:off x="3822404" y="603711"/>
              <a:ext cx="648586" cy="4254039"/>
            </a:xfrm>
            <a:prstGeom prst="rect">
              <a:avLst/>
            </a:prstGeom>
            <a:solidFill>
              <a:srgbClr val="26712A"/>
            </a:solidFill>
            <a:ln w="12700" cap="flat" cmpd="sng">
              <a:solidFill>
                <a:srgbClr val="2671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" name="Google Shape;88;p1"/>
            <p:cNvCxnSpPr/>
            <p:nvPr/>
          </p:nvCxnSpPr>
          <p:spPr>
            <a:xfrm rot="10800000" flipH="1">
              <a:off x="2876107" y="3593805"/>
              <a:ext cx="946297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" name="Google Shape;89;p1"/>
            <p:cNvCxnSpPr/>
            <p:nvPr/>
          </p:nvCxnSpPr>
          <p:spPr>
            <a:xfrm rot="10800000">
              <a:off x="2876108" y="3583172"/>
              <a:ext cx="442" cy="233185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90;p1"/>
            <p:cNvCxnSpPr/>
            <p:nvPr/>
          </p:nvCxnSpPr>
          <p:spPr>
            <a:xfrm>
              <a:off x="2867025" y="5910263"/>
              <a:ext cx="1370049" cy="143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91;p1"/>
            <p:cNvCxnSpPr/>
            <p:nvPr/>
          </p:nvCxnSpPr>
          <p:spPr>
            <a:xfrm>
              <a:off x="3450431" y="5436783"/>
              <a:ext cx="792957" cy="675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" name="Google Shape;92;p1"/>
            <p:cNvCxnSpPr/>
            <p:nvPr/>
          </p:nvCxnSpPr>
          <p:spPr>
            <a:xfrm>
              <a:off x="3450431" y="4050506"/>
              <a:ext cx="369094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93;p1"/>
            <p:cNvCxnSpPr/>
            <p:nvPr/>
          </p:nvCxnSpPr>
          <p:spPr>
            <a:xfrm rot="10800000" flipH="1">
              <a:off x="3457575" y="4054475"/>
              <a:ext cx="3175" cy="138668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" name="Google Shape;94;p1"/>
            <p:cNvCxnSpPr/>
            <p:nvPr/>
          </p:nvCxnSpPr>
          <p:spPr>
            <a:xfrm rot="10800000" flipH="1">
              <a:off x="4233863" y="5436396"/>
              <a:ext cx="2381" cy="48577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63" y="1814947"/>
            <a:ext cx="4860563" cy="4848500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604" y="1843124"/>
            <a:ext cx="5418591" cy="4797830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780674" y="981985"/>
            <a:ext cx="1203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І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82" y="999904"/>
            <a:ext cx="6612555" cy="635268"/>
          </a:xfrm>
          <a:prstGeom prst="rect">
            <a:avLst/>
          </a:prstGeom>
          <a:solidFill>
            <a:srgbClr val="326F1E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8" name="Прямоугольник 17"/>
          <p:cNvSpPr/>
          <p:nvPr/>
        </p:nvSpPr>
        <p:spPr>
          <a:xfrm>
            <a:off x="4302592" y="1022211"/>
            <a:ext cx="5799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ПРОЄКТ «ВОЛОНТЕР  БПД»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161" y="4221703"/>
            <a:ext cx="3429859" cy="229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745" y="1964542"/>
            <a:ext cx="3048000" cy="234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029" y="2266102"/>
            <a:ext cx="2581507" cy="204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535" y="2222549"/>
            <a:ext cx="2677727" cy="208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66366" y="4221703"/>
            <a:ext cx="4949019" cy="230832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Волонтери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допомагають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центрам забезпечувати доступ людей до безоплатної правової допомоги, проводити правопросвітницьку роботу, організовувати надання безоплатної первинної та вторинної правової допомоги, реалізовувати інші повноваження у сфері захисту прав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endParaRPr lang="uk-UA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0C3829F-3A4C-40FE-9227-10E33B951AA0}"/>
              </a:ext>
            </a:extLst>
          </p:cNvPr>
          <p:cNvSpPr/>
          <p:nvPr/>
        </p:nvSpPr>
        <p:spPr>
          <a:xfrm>
            <a:off x="1459306" y="116008"/>
            <a:ext cx="4636694" cy="7490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ПЛАТФОРМА     ГРОМАДСЬКОЇ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УЧАСТІ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1DAD97B-B9D3-4CDE-9B31-A2D3AEB7BADE}"/>
              </a:ext>
            </a:extLst>
          </p:cNvPr>
          <p:cNvSpPr/>
          <p:nvPr/>
        </p:nvSpPr>
        <p:spPr>
          <a:xfrm>
            <a:off x="6096000" y="126234"/>
            <a:ext cx="4580472" cy="739415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lvl="0" algn="ctr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ПРАВОВИЙ АЗИМУТ</a:t>
            </a:r>
          </a:p>
        </p:txBody>
      </p:sp>
      <p:pic>
        <p:nvPicPr>
          <p:cNvPr id="29" name="Місце для вмісту 14">
            <a:extLst>
              <a:ext uri="{FF2B5EF4-FFF2-40B4-BE49-F238E27FC236}">
                <a16:creationId xmlns:a16="http://schemas.microsoft.com/office/drawing/2014/main" id="{C579E60B-DD6E-4632-A444-66049103CD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703" y="145802"/>
            <a:ext cx="1089498" cy="728776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2633120-4263-4DAB-B88B-734977F9A740}"/>
              </a:ext>
            </a:extLst>
          </p:cNvPr>
          <p:cNvSpPr/>
          <p:nvPr/>
        </p:nvSpPr>
        <p:spPr>
          <a:xfrm>
            <a:off x="1503413" y="1044867"/>
            <a:ext cx="1506040" cy="369332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І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uk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2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86;p1"/>
          <p:cNvGrpSpPr/>
          <p:nvPr/>
        </p:nvGrpSpPr>
        <p:grpSpPr>
          <a:xfrm>
            <a:off x="87550" y="136131"/>
            <a:ext cx="1291850" cy="6634320"/>
            <a:chOff x="2867025" y="603711"/>
            <a:chExt cx="1603965" cy="5318458"/>
          </a:xfrm>
        </p:grpSpPr>
        <p:sp>
          <p:nvSpPr>
            <p:cNvPr id="7" name="Google Shape;87;p1"/>
            <p:cNvSpPr/>
            <p:nvPr/>
          </p:nvSpPr>
          <p:spPr>
            <a:xfrm>
              <a:off x="3822404" y="603711"/>
              <a:ext cx="648586" cy="4254039"/>
            </a:xfrm>
            <a:prstGeom prst="rect">
              <a:avLst/>
            </a:prstGeom>
            <a:solidFill>
              <a:srgbClr val="26712A"/>
            </a:solidFill>
            <a:ln w="12700" cap="flat" cmpd="sng">
              <a:solidFill>
                <a:srgbClr val="2671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" name="Google Shape;88;p1"/>
            <p:cNvCxnSpPr/>
            <p:nvPr/>
          </p:nvCxnSpPr>
          <p:spPr>
            <a:xfrm rot="10800000" flipH="1">
              <a:off x="2876107" y="3593805"/>
              <a:ext cx="946297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" name="Google Shape;89;p1"/>
            <p:cNvCxnSpPr/>
            <p:nvPr/>
          </p:nvCxnSpPr>
          <p:spPr>
            <a:xfrm rot="10800000">
              <a:off x="2876108" y="3583172"/>
              <a:ext cx="442" cy="233185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90;p1"/>
            <p:cNvCxnSpPr/>
            <p:nvPr/>
          </p:nvCxnSpPr>
          <p:spPr>
            <a:xfrm>
              <a:off x="2867025" y="5910263"/>
              <a:ext cx="1370049" cy="143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91;p1"/>
            <p:cNvCxnSpPr/>
            <p:nvPr/>
          </p:nvCxnSpPr>
          <p:spPr>
            <a:xfrm>
              <a:off x="3450431" y="5436783"/>
              <a:ext cx="792957" cy="675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" name="Google Shape;92;p1"/>
            <p:cNvCxnSpPr/>
            <p:nvPr/>
          </p:nvCxnSpPr>
          <p:spPr>
            <a:xfrm>
              <a:off x="3450431" y="4050506"/>
              <a:ext cx="369094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93;p1"/>
            <p:cNvCxnSpPr/>
            <p:nvPr/>
          </p:nvCxnSpPr>
          <p:spPr>
            <a:xfrm rot="10800000" flipH="1">
              <a:off x="3457575" y="4054475"/>
              <a:ext cx="3175" cy="138668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" name="Google Shape;94;p1"/>
            <p:cNvCxnSpPr/>
            <p:nvPr/>
          </p:nvCxnSpPr>
          <p:spPr>
            <a:xfrm rot="10800000" flipH="1">
              <a:off x="4233863" y="5436396"/>
              <a:ext cx="2381" cy="48577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7" y="2336528"/>
            <a:ext cx="10401514" cy="4360808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54" y="1151319"/>
            <a:ext cx="7252562" cy="923330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8" name="Прямоугольник 17"/>
          <p:cNvSpPr/>
          <p:nvPr/>
        </p:nvSpPr>
        <p:spPr>
          <a:xfrm>
            <a:off x="3745149" y="1179881"/>
            <a:ext cx="7052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ПРОЄКТ  «ПРОГРАМА ВІДНОВЛЕННЯ ДЛЯ НЕПОВНОЛІТНІХ, ЯКІ Є ПІДОЗРЮВАНИМИ У ВЧИНЕННІ  КРИМІНАЛЬНОГО ПРАВОПОРУШЕННЯ»</a:t>
            </a:r>
            <a:endParaRPr lang="uk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84" y="4817450"/>
            <a:ext cx="3602566" cy="177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0673" y="2735257"/>
            <a:ext cx="682431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 відновлення для неповнолітніх може бути застосована у разі: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наявності потерпілої сторони - фізичної особи, якій кримінальним правопорушенням завдано моральної, фізичної або майнової шкоди, а також юридичної особи, якій кримінальним правопорушенням завдано майнової шкоди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вчинення неповнолітнім вперше кримінального проступку або нетяжкого злочину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визнання неповнолітнім факту вчинення кримінального правопорушення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згоди неповнолітнього і потерпілого на участь у Програмі відновлення</a:t>
            </a:r>
          </a:p>
        </p:txBody>
      </p:sp>
      <p:pic>
        <p:nvPicPr>
          <p:cNvPr id="10242" name="Picture 2" descr="C:\Users\Talker-72\Pictures\відновне\sur-210608-11-sca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609" y="2440402"/>
            <a:ext cx="3071042" cy="214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B2689B3-848A-47FC-9A0F-199A02DDF5C1}"/>
              </a:ext>
            </a:extLst>
          </p:cNvPr>
          <p:cNvSpPr/>
          <p:nvPr/>
        </p:nvSpPr>
        <p:spPr>
          <a:xfrm>
            <a:off x="1459306" y="140355"/>
            <a:ext cx="4636694" cy="7490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ПЛАТФОРМА     ГРОМАДСЬКОЇ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УЧАСТІ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BF9513C-7D75-409B-8C41-E566A70A22D0}"/>
              </a:ext>
            </a:extLst>
          </p:cNvPr>
          <p:cNvSpPr/>
          <p:nvPr/>
        </p:nvSpPr>
        <p:spPr>
          <a:xfrm>
            <a:off x="6124111" y="145802"/>
            <a:ext cx="4580472" cy="739415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lvl="0" algn="ctr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ПРАВОВИЙ АЗИМУТ</a:t>
            </a:r>
          </a:p>
        </p:txBody>
      </p:sp>
      <p:pic>
        <p:nvPicPr>
          <p:cNvPr id="26" name="Місце для вмісту 14">
            <a:extLst>
              <a:ext uri="{FF2B5EF4-FFF2-40B4-BE49-F238E27FC236}">
                <a16:creationId xmlns:a16="http://schemas.microsoft.com/office/drawing/2014/main" id="{5DA692B1-2BEE-4101-8CBB-3FE68385E8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703" y="145802"/>
            <a:ext cx="1089498" cy="728776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70D450D-28A8-495C-A856-A89E5826CF86}"/>
              </a:ext>
            </a:extLst>
          </p:cNvPr>
          <p:cNvSpPr/>
          <p:nvPr/>
        </p:nvSpPr>
        <p:spPr>
          <a:xfrm>
            <a:off x="1477792" y="1128791"/>
            <a:ext cx="1506040" cy="369332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uk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9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86;p1"/>
          <p:cNvGrpSpPr/>
          <p:nvPr/>
        </p:nvGrpSpPr>
        <p:grpSpPr>
          <a:xfrm>
            <a:off x="108132" y="145802"/>
            <a:ext cx="1271268" cy="6458054"/>
            <a:chOff x="2867025" y="603711"/>
            <a:chExt cx="1603965" cy="5318458"/>
          </a:xfrm>
        </p:grpSpPr>
        <p:sp>
          <p:nvSpPr>
            <p:cNvPr id="7" name="Google Shape;87;p1"/>
            <p:cNvSpPr/>
            <p:nvPr/>
          </p:nvSpPr>
          <p:spPr>
            <a:xfrm>
              <a:off x="3822404" y="603711"/>
              <a:ext cx="648586" cy="4254039"/>
            </a:xfrm>
            <a:prstGeom prst="rect">
              <a:avLst/>
            </a:prstGeom>
            <a:solidFill>
              <a:srgbClr val="26712A"/>
            </a:solidFill>
            <a:ln w="12700" cap="flat" cmpd="sng">
              <a:solidFill>
                <a:srgbClr val="2671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" name="Google Shape;88;p1"/>
            <p:cNvCxnSpPr/>
            <p:nvPr/>
          </p:nvCxnSpPr>
          <p:spPr>
            <a:xfrm rot="10800000" flipH="1">
              <a:off x="2876107" y="3593805"/>
              <a:ext cx="946297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" name="Google Shape;89;p1"/>
            <p:cNvCxnSpPr/>
            <p:nvPr/>
          </p:nvCxnSpPr>
          <p:spPr>
            <a:xfrm rot="10800000">
              <a:off x="2876108" y="3583172"/>
              <a:ext cx="442" cy="233185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90;p1"/>
            <p:cNvCxnSpPr/>
            <p:nvPr/>
          </p:nvCxnSpPr>
          <p:spPr>
            <a:xfrm>
              <a:off x="2867025" y="5910263"/>
              <a:ext cx="1370049" cy="143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91;p1"/>
            <p:cNvCxnSpPr/>
            <p:nvPr/>
          </p:nvCxnSpPr>
          <p:spPr>
            <a:xfrm>
              <a:off x="3450431" y="5436783"/>
              <a:ext cx="792957" cy="675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" name="Google Shape;92;p1"/>
            <p:cNvCxnSpPr/>
            <p:nvPr/>
          </p:nvCxnSpPr>
          <p:spPr>
            <a:xfrm>
              <a:off x="3450431" y="4050506"/>
              <a:ext cx="369094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93;p1"/>
            <p:cNvCxnSpPr/>
            <p:nvPr/>
          </p:nvCxnSpPr>
          <p:spPr>
            <a:xfrm rot="10800000" flipH="1">
              <a:off x="3457575" y="4054475"/>
              <a:ext cx="3175" cy="138668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" name="Google Shape;94;p1"/>
            <p:cNvCxnSpPr/>
            <p:nvPr/>
          </p:nvCxnSpPr>
          <p:spPr>
            <a:xfrm rot="10800000" flipH="1">
              <a:off x="4233863" y="5436396"/>
              <a:ext cx="2381" cy="48577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23" y="2056495"/>
            <a:ext cx="4846959" cy="4535179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43" y="2056496"/>
            <a:ext cx="5128163" cy="4540674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04" y="1070215"/>
            <a:ext cx="7049299" cy="677226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8" name="Прямоугольник 17"/>
          <p:cNvSpPr/>
          <p:nvPr/>
        </p:nvSpPr>
        <p:spPr>
          <a:xfrm>
            <a:off x="4127244" y="1116440"/>
            <a:ext cx="5799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УСПІШНІ   КЕЙСИ</a:t>
            </a:r>
            <a:endParaRPr lang="uk-U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Talker-72\Pictures\відновне\Безымя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414" y="2355738"/>
            <a:ext cx="2943225" cy="290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8105" y="2355738"/>
            <a:ext cx="45960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Знеособлені історії підлітків, які брали участь у Програмі відновного правосуддя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відстояли права </a:t>
            </a:r>
            <a:r>
              <a:rPr lang="uk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внутрішньопереміщеної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особи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захистили права спадкоємців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мешканці багатоповерхівки отримали матеріальні та моральні збитки від житлового підприємства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Users\Talker-72\Pictures\відновне\foto-dlya-sajtu-1-1-1515x74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342" y="5206242"/>
            <a:ext cx="2665750" cy="131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Talker-72\Pictures\відновне\foto-dlya-s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027" y="4301124"/>
            <a:ext cx="3221501" cy="220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B7462F4-2818-4369-B1A1-F7237A743420}"/>
              </a:ext>
            </a:extLst>
          </p:cNvPr>
          <p:cNvSpPr/>
          <p:nvPr/>
        </p:nvSpPr>
        <p:spPr>
          <a:xfrm>
            <a:off x="1487417" y="136132"/>
            <a:ext cx="4636694" cy="7490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ПЛАТФОРМА     ГРОМАДСЬКОЇ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УЧАСТІ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1621FD2-0158-4A5B-806E-BAD298AA93D0}"/>
              </a:ext>
            </a:extLst>
          </p:cNvPr>
          <p:cNvSpPr/>
          <p:nvPr/>
        </p:nvSpPr>
        <p:spPr>
          <a:xfrm>
            <a:off x="6124111" y="145802"/>
            <a:ext cx="4580472" cy="739415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lvl="0" algn="ctr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ПРАВОВИЙ АЗИМУТ</a:t>
            </a:r>
          </a:p>
        </p:txBody>
      </p:sp>
      <p:pic>
        <p:nvPicPr>
          <p:cNvPr id="28" name="Місце для вмісту 14">
            <a:extLst>
              <a:ext uri="{FF2B5EF4-FFF2-40B4-BE49-F238E27FC236}">
                <a16:creationId xmlns:a16="http://schemas.microsoft.com/office/drawing/2014/main" id="{4CF6AA67-3410-4216-A829-6AC169FF56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703" y="145802"/>
            <a:ext cx="1089498" cy="728776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03E1928-6299-4930-B4F4-CFC2F2B00658}"/>
              </a:ext>
            </a:extLst>
          </p:cNvPr>
          <p:cNvSpPr/>
          <p:nvPr/>
        </p:nvSpPr>
        <p:spPr>
          <a:xfrm>
            <a:off x="1769159" y="960149"/>
            <a:ext cx="1224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І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E5E2713-0185-4076-8941-0639627CC2E8}"/>
              </a:ext>
            </a:extLst>
          </p:cNvPr>
          <p:cNvSpPr/>
          <p:nvPr/>
        </p:nvSpPr>
        <p:spPr>
          <a:xfrm>
            <a:off x="1512203" y="1103675"/>
            <a:ext cx="1506040" cy="369332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</a:p>
        </p:txBody>
      </p:sp>
    </p:spTree>
    <p:extLst>
      <p:ext uri="{BB962C8B-B14F-4D97-AF65-F5344CB8AC3E}">
        <p14:creationId xmlns:p14="http://schemas.microsoft.com/office/powerpoint/2010/main" val="18962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Місце для вмісту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703" y="145802"/>
            <a:ext cx="1089498" cy="728776"/>
          </a:xfrm>
        </p:spPr>
      </p:pic>
      <p:grpSp>
        <p:nvGrpSpPr>
          <p:cNvPr id="6" name="Google Shape;86;p1"/>
          <p:cNvGrpSpPr/>
          <p:nvPr/>
        </p:nvGrpSpPr>
        <p:grpSpPr>
          <a:xfrm>
            <a:off x="126460" y="136131"/>
            <a:ext cx="1252939" cy="6605137"/>
            <a:chOff x="2867025" y="603711"/>
            <a:chExt cx="1603965" cy="5318458"/>
          </a:xfrm>
        </p:grpSpPr>
        <p:sp>
          <p:nvSpPr>
            <p:cNvPr id="7" name="Google Shape;87;p1"/>
            <p:cNvSpPr/>
            <p:nvPr/>
          </p:nvSpPr>
          <p:spPr>
            <a:xfrm>
              <a:off x="3822404" y="603711"/>
              <a:ext cx="648586" cy="4254039"/>
            </a:xfrm>
            <a:prstGeom prst="rect">
              <a:avLst/>
            </a:prstGeom>
            <a:solidFill>
              <a:srgbClr val="26712A"/>
            </a:solidFill>
            <a:ln w="12700" cap="flat" cmpd="sng">
              <a:solidFill>
                <a:srgbClr val="2671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" name="Google Shape;88;p1"/>
            <p:cNvCxnSpPr/>
            <p:nvPr/>
          </p:nvCxnSpPr>
          <p:spPr>
            <a:xfrm rot="10800000" flipH="1">
              <a:off x="2876107" y="3593805"/>
              <a:ext cx="946297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" name="Google Shape;89;p1"/>
            <p:cNvCxnSpPr/>
            <p:nvPr/>
          </p:nvCxnSpPr>
          <p:spPr>
            <a:xfrm rot="10800000">
              <a:off x="2876108" y="3583172"/>
              <a:ext cx="442" cy="233185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90;p1"/>
            <p:cNvCxnSpPr/>
            <p:nvPr/>
          </p:nvCxnSpPr>
          <p:spPr>
            <a:xfrm>
              <a:off x="2867025" y="5910263"/>
              <a:ext cx="1370049" cy="143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91;p1"/>
            <p:cNvCxnSpPr/>
            <p:nvPr/>
          </p:nvCxnSpPr>
          <p:spPr>
            <a:xfrm>
              <a:off x="3450431" y="5436783"/>
              <a:ext cx="792957" cy="675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" name="Google Shape;92;p1"/>
            <p:cNvCxnSpPr/>
            <p:nvPr/>
          </p:nvCxnSpPr>
          <p:spPr>
            <a:xfrm>
              <a:off x="3450431" y="4050506"/>
              <a:ext cx="369094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93;p1"/>
            <p:cNvCxnSpPr/>
            <p:nvPr/>
          </p:nvCxnSpPr>
          <p:spPr>
            <a:xfrm rot="10800000" flipH="1">
              <a:off x="3457575" y="4054475"/>
              <a:ext cx="3175" cy="138668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" name="Google Shape;94;p1"/>
            <p:cNvCxnSpPr/>
            <p:nvPr/>
          </p:nvCxnSpPr>
          <p:spPr>
            <a:xfrm rot="10800000" flipH="1">
              <a:off x="4233863" y="5436396"/>
              <a:ext cx="2381" cy="48577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D1D3BEB-0710-4E2B-9FB4-A8359FBFEC4B}"/>
              </a:ext>
            </a:extLst>
          </p:cNvPr>
          <p:cNvSpPr/>
          <p:nvPr/>
        </p:nvSpPr>
        <p:spPr>
          <a:xfrm>
            <a:off x="1487417" y="136132"/>
            <a:ext cx="4636694" cy="7490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ПЛАТФОРМА     ГРОМАДСЬКОЇ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УЧАСТІ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73" y="1334469"/>
            <a:ext cx="10121492" cy="4471609"/>
          </a:xfrm>
          <a:prstGeom prst="rect">
            <a:avLst/>
          </a:prstGeom>
          <a:solidFill>
            <a:srgbClr val="326F1E"/>
          </a:solidFill>
          <a:ln w="9525">
            <a:solidFill>
              <a:srgbClr val="326F1E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700" y="3874931"/>
            <a:ext cx="3506772" cy="193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657767-B70E-40B2-9280-92B9365757D3}"/>
              </a:ext>
            </a:extLst>
          </p:cNvPr>
          <p:cNvSpPr txBox="1"/>
          <p:nvPr/>
        </p:nvSpPr>
        <p:spPr>
          <a:xfrm>
            <a:off x="3419679" y="2774646"/>
            <a:ext cx="6688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 ЗА  УВАГУ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EF12A0F-E54A-4D4B-9DD9-56AA630646A7}"/>
              </a:ext>
            </a:extLst>
          </p:cNvPr>
          <p:cNvSpPr/>
          <p:nvPr/>
        </p:nvSpPr>
        <p:spPr>
          <a:xfrm>
            <a:off x="6124111" y="145802"/>
            <a:ext cx="4580472" cy="739415"/>
          </a:xfrm>
          <a:prstGeom prst="rect">
            <a:avLst/>
          </a:prstGeom>
          <a:solidFill>
            <a:srgbClr val="326F1E"/>
          </a:solidFill>
          <a:ln>
            <a:solidFill>
              <a:srgbClr val="326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lvl="0" algn="ctr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ПРАВОВИЙ АЗИМУТ</a:t>
            </a:r>
          </a:p>
        </p:txBody>
      </p:sp>
    </p:spTree>
    <p:extLst>
      <p:ext uri="{BB962C8B-B14F-4D97-AF65-F5344CB8AC3E}">
        <p14:creationId xmlns:p14="http://schemas.microsoft.com/office/powerpoint/2010/main" val="18041725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345</Words>
  <Application>Microsoft Office PowerPoint</Application>
  <PresentationFormat>Широкоэкранный</PresentationFormat>
  <Paragraphs>69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Початкові дії захисника  при вступі у справу</dc:title>
  <dc:creator>БОРОВЛЬОВ Дмитро</dc:creator>
  <cp:lastModifiedBy>DEMCHENKO_OM</cp:lastModifiedBy>
  <cp:revision>148</cp:revision>
  <dcterms:created xsi:type="dcterms:W3CDTF">2019-11-05T08:40:47Z</dcterms:created>
  <dcterms:modified xsi:type="dcterms:W3CDTF">2022-02-15T06:41:45Z</dcterms:modified>
</cp:coreProperties>
</file>