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1" r:id="rId2"/>
    <p:sldId id="399" r:id="rId3"/>
    <p:sldId id="384" r:id="rId4"/>
    <p:sldId id="400" r:id="rId5"/>
    <p:sldId id="397" r:id="rId6"/>
    <p:sldId id="385" r:id="rId7"/>
    <p:sldId id="390" r:id="rId8"/>
  </p:sldIdLst>
  <p:sldSz cx="9144000" cy="6858000" type="screen4x3"/>
  <p:notesSz cx="6761163" cy="9942513"/>
  <p:defaultTextStyle>
    <a:defPPr>
      <a:defRPr lang="uk-UA"/>
    </a:defPPr>
    <a:lvl1pPr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56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28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0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2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ІПАТЕНКО Олена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5072"/>
    <a:srgbClr val="6FCB6F"/>
    <a:srgbClr val="FFFF66"/>
    <a:srgbClr val="286E28"/>
    <a:srgbClr val="FEFEFE"/>
    <a:srgbClr val="0D893C"/>
    <a:srgbClr val="E6F2E6"/>
    <a:srgbClr val="EBE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5" autoAdjust="0"/>
    <p:restoredTop sz="94364" autoAdjust="0"/>
  </p:normalViewPr>
  <p:slideViewPr>
    <p:cSldViewPr>
      <p:cViewPr varScale="1">
        <p:scale>
          <a:sx n="74" d="100"/>
          <a:sy n="74" d="100"/>
        </p:scale>
        <p:origin x="1266" y="54"/>
      </p:cViewPr>
      <p:guideLst>
        <p:guide orient="horz" pos="228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423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423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9999270-2091-4A62-85A4-CB85AC859806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423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423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80BE0B8-DFFD-4E98-B081-6593967AF23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423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423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BC1821-F3A6-4E7E-9D4F-1EC51BCE2F34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893763" y="746125"/>
            <a:ext cx="497363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noProof="0" smtClean="0"/>
              <a:t>Зразок тексту</a:t>
            </a:r>
          </a:p>
          <a:p>
            <a:pPr lvl="1"/>
            <a:r>
              <a:rPr lang="uk-UA" noProof="0" smtClean="0"/>
              <a:t>Другий рівень</a:t>
            </a:r>
          </a:p>
          <a:p>
            <a:pPr lvl="2"/>
            <a:r>
              <a:rPr lang="uk-UA" noProof="0" smtClean="0"/>
              <a:t>Третій рівень</a:t>
            </a:r>
          </a:p>
          <a:p>
            <a:pPr lvl="3"/>
            <a:r>
              <a:rPr lang="uk-UA" noProof="0" smtClean="0"/>
              <a:t>Четвертий рівень</a:t>
            </a:r>
          </a:p>
          <a:p>
            <a:pPr lvl="4"/>
            <a:r>
              <a:rPr lang="uk-UA" noProof="0" smtClean="0"/>
              <a:t>П'ятий рівень</a:t>
            </a:r>
            <a:endParaRPr lang="uk-UA" noProof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423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423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2A1ADA-8F0E-4DA2-B323-94054D7EDA0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96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122D3-CACF-4845-B419-7F9A0C7A8E3D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4208C-5D54-48F0-BDB4-EA5090B1985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74927-49E9-4868-8043-AAD1B012BD63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2ABB0-18D8-4776-8869-F3E56929D57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0906D-5A2D-47F2-B6F9-373E7F028D5F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280B-7295-4B9E-B4D5-60F18D74667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84145-E1AD-4D9D-885F-67E7C9C7F074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11636-1BA6-470D-B859-0EEA844A6A3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2524D-F7B5-4338-9716-C8288EC336A3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819EC-8755-4DB0-B248-F143B5590BE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E3721-97A1-4F82-9D6D-DDC690F6CFFC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BBA84-89D5-4325-A5AE-4646AFA0D40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1BF79-FC6F-449B-8816-5BD3686A657E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09BAE-20CC-4D9C-9832-8D52E690E30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690A9-5DE1-4B04-A3F1-AA18C48D6D6A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BB458-AAF6-4376-89DA-BCE7F6EB75C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878CA-9785-4E3F-BDBF-E8D516D59045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B6ACC-665E-429B-8EB3-E476E050198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BC338-0ED6-4C12-A73B-81042E941D71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E63A7-7B5A-476D-8922-F33C37290AB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19" indent="0">
              <a:buNone/>
              <a:defRPr sz="2800"/>
            </a:lvl2pPr>
            <a:lvl3pPr marL="914239" indent="0">
              <a:buNone/>
              <a:defRPr sz="2400"/>
            </a:lvl3pPr>
            <a:lvl4pPr marL="1371358" indent="0">
              <a:buNone/>
              <a:defRPr sz="2000"/>
            </a:lvl4pPr>
            <a:lvl5pPr marL="1828477" indent="0">
              <a:buNone/>
              <a:defRPr sz="2000"/>
            </a:lvl5pPr>
            <a:lvl6pPr marL="2285596" indent="0">
              <a:buNone/>
              <a:defRPr sz="2000"/>
            </a:lvl6pPr>
            <a:lvl7pPr marL="2742716" indent="0">
              <a:buNone/>
              <a:defRPr sz="2000"/>
            </a:lvl7pPr>
            <a:lvl8pPr marL="3199835" indent="0">
              <a:buNone/>
              <a:defRPr sz="2000"/>
            </a:lvl8pPr>
            <a:lvl9pPr marL="3656954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51A07-73B4-45CA-9AA0-C882F977CA96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C41C0-843A-4C92-A4D9-56CEE055379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l" defTabSz="914239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7CBF4E-CE95-4885-BF4C-FFBE1F502547}" type="datetimeFigureOut">
              <a:rPr lang="uk-UA"/>
              <a:pPr>
                <a:defRPr/>
              </a:pPr>
              <a:t>07.02.2023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ctr" defTabSz="914239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r" defTabSz="914239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0A3D9C-BF2C-4FE8-9E5A-C16D34EC7F8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56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5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5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14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6784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Групувати 1"/>
          <p:cNvGrpSpPr>
            <a:grpSpLocks/>
          </p:cNvGrpSpPr>
          <p:nvPr/>
        </p:nvGrpSpPr>
        <p:grpSpPr bwMode="auto">
          <a:xfrm>
            <a:off x="0" y="2579687"/>
            <a:ext cx="9144000" cy="1436688"/>
            <a:chOff x="0" y="2579961"/>
            <a:chExt cx="9144000" cy="1436834"/>
          </a:xfrm>
        </p:grpSpPr>
        <p:sp>
          <p:nvSpPr>
            <p:cNvPr id="3" name="Прямокутник 2"/>
            <p:cNvSpPr/>
            <p:nvPr/>
          </p:nvSpPr>
          <p:spPr>
            <a:xfrm>
              <a:off x="0" y="2595839"/>
              <a:ext cx="9112250" cy="1403493"/>
            </a:xfrm>
            <a:prstGeom prst="rect">
              <a:avLst/>
            </a:prstGeom>
            <a:solidFill>
              <a:srgbClr val="FEFEFE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2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  <p:sp>
          <p:nvSpPr>
            <p:cNvPr id="4" name="Прямокутник 3"/>
            <p:cNvSpPr/>
            <p:nvPr/>
          </p:nvSpPr>
          <p:spPr>
            <a:xfrm>
              <a:off x="2952750" y="2579962"/>
              <a:ext cx="203200" cy="1436833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2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  <p:sp>
          <p:nvSpPr>
            <p:cNvPr id="5" name="Прямокутник 4"/>
            <p:cNvSpPr/>
            <p:nvPr/>
          </p:nvSpPr>
          <p:spPr>
            <a:xfrm>
              <a:off x="3155950" y="2579961"/>
              <a:ext cx="5988050" cy="1436833"/>
            </a:xfrm>
            <a:prstGeom prst="rect">
              <a:avLst/>
            </a:prstGeom>
            <a:solidFill>
              <a:srgbClr val="286E28"/>
            </a:solidFill>
            <a:ln>
              <a:solidFill>
                <a:srgbClr val="286E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0074" rIns="0" bIns="40074" anchor="ctr"/>
            <a:lstStyle/>
            <a:p>
              <a:pPr algn="ctr">
                <a:spcAft>
                  <a:spcPts val="1050"/>
                </a:spcAft>
                <a:defRPr/>
              </a:pPr>
              <a:r>
                <a:rPr lang="uk-UA" sz="2400" b="1" dirty="0" smtClean="0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МЕДІАГІГІЄНА У  ВОЄННИЙ ЧАС: ПРОТИДІЯ ДЕЗІНФОРМАЦІЇ</a:t>
              </a:r>
              <a:endParaRPr lang="uk-UA" sz="24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</p:txBody>
        </p:sp>
        <p:pic>
          <p:nvPicPr>
            <p:cNvPr id="15367" name="Рисунок 6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00677" y="2579962"/>
              <a:ext cx="1963347" cy="14368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4941888" y="4567238"/>
            <a:ext cx="4202112" cy="192759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r>
              <a:rPr lang="uk-UA" sz="2000" b="1" dirty="0">
                <a:latin typeface="Tahoma" pitchFamily="34" charset="0"/>
                <a:cs typeface="Tahoma" pitchFamily="34" charset="0"/>
              </a:rPr>
              <a:t>Олена Іпатенко,</a:t>
            </a:r>
          </a:p>
          <a:p>
            <a:r>
              <a:rPr lang="uk-UA" sz="2000" dirty="0">
                <a:latin typeface="Tahoma" pitchFamily="34" charset="0"/>
                <a:cs typeface="Tahoma" pitchFamily="34" charset="0"/>
              </a:rPr>
              <a:t>з</a:t>
            </a:r>
            <a:r>
              <a:rPr lang="uk-UA" sz="2000" dirty="0" smtClean="0">
                <a:latin typeface="Tahoma" pitchFamily="34" charset="0"/>
                <a:cs typeface="Tahoma" pitchFamily="34" charset="0"/>
              </a:rPr>
              <a:t>аступниця директора Регіонального центру </a:t>
            </a:r>
            <a:r>
              <a:rPr lang="uk-UA" sz="2000" dirty="0">
                <a:latin typeface="Tahoma" pitchFamily="34" charset="0"/>
                <a:cs typeface="Tahoma" pitchFamily="34" charset="0"/>
              </a:rPr>
              <a:t>з надання</a:t>
            </a:r>
          </a:p>
          <a:p>
            <a:r>
              <a:rPr lang="uk-UA" sz="2000" dirty="0">
                <a:latin typeface="Tahoma" pitchFamily="34" charset="0"/>
                <a:cs typeface="Tahoma" pitchFamily="34" charset="0"/>
              </a:rPr>
              <a:t>безоплатної вторинної</a:t>
            </a:r>
            <a:br>
              <a:rPr lang="uk-UA" sz="2000" dirty="0">
                <a:latin typeface="Tahoma" pitchFamily="34" charset="0"/>
                <a:cs typeface="Tahoma" pitchFamily="34" charset="0"/>
              </a:rPr>
            </a:br>
            <a:r>
              <a:rPr lang="uk-UA" sz="2000" dirty="0">
                <a:latin typeface="Tahoma" pitchFamily="34" charset="0"/>
                <a:cs typeface="Tahoma" pitchFamily="34" charset="0"/>
              </a:rPr>
              <a:t>правової допомоги </a:t>
            </a:r>
          </a:p>
          <a:p>
            <a:r>
              <a:rPr lang="uk-UA" sz="2000" dirty="0">
                <a:latin typeface="Tahoma" pitchFamily="34" charset="0"/>
                <a:cs typeface="Tahoma" pitchFamily="34" charset="0"/>
              </a:rPr>
              <a:t>у Херсонській області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0" y="240171"/>
            <a:ext cx="9144000" cy="754661"/>
          </a:xfrm>
          <a:prstGeom prst="rect">
            <a:avLst/>
          </a:prstGeom>
          <a:solidFill>
            <a:srgbClr val="286E28"/>
          </a:solidFill>
          <a:ln>
            <a:solidFill>
              <a:srgbClr val="286E28"/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 bwMode="auto">
          <a:xfrm>
            <a:off x="6804025" y="239713"/>
            <a:ext cx="2268538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 anchor="ctr"/>
          <a:lstStyle/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Регіональний центр з надання</a:t>
            </a:r>
          </a:p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безоплатної вторинної</a:t>
            </a:r>
            <a:b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правової допомоги </a:t>
            </a:r>
          </a:p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у Херсонській області</a:t>
            </a:r>
          </a:p>
        </p:txBody>
      </p:sp>
      <p:pic>
        <p:nvPicPr>
          <p:cNvPr id="23557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7700" y="260350"/>
            <a:ext cx="1004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кутник 3"/>
          <p:cNvSpPr/>
          <p:nvPr/>
        </p:nvSpPr>
        <p:spPr>
          <a:xfrm>
            <a:off x="179388" y="107950"/>
            <a:ext cx="215900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Овал 4"/>
          <p:cNvSpPr/>
          <p:nvPr/>
        </p:nvSpPr>
        <p:spPr>
          <a:xfrm>
            <a:off x="179512" y="2420888"/>
            <a:ext cx="288032" cy="2880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" name="Овал 9"/>
          <p:cNvSpPr/>
          <p:nvPr/>
        </p:nvSpPr>
        <p:spPr>
          <a:xfrm>
            <a:off x="187896" y="4077072"/>
            <a:ext cx="288032" cy="2880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" name="Прямокутник 1"/>
          <p:cNvSpPr/>
          <p:nvPr/>
        </p:nvSpPr>
        <p:spPr>
          <a:xfrm>
            <a:off x="592858" y="1187450"/>
            <a:ext cx="8172909" cy="5538490"/>
          </a:xfrm>
          <a:prstGeom prst="rect">
            <a:avLst/>
          </a:prstGeom>
          <a:ln>
            <a:solidFill>
              <a:srgbClr val="286E2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uk-UA" sz="3200" b="1" dirty="0">
              <a:ln>
                <a:solidFill>
                  <a:sysClr val="windowText" lastClr="000000"/>
                </a:solidFill>
              </a:ln>
              <a:solidFill>
                <a:schemeClr val="bg1">
                  <a:lumMod val="9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90497" y="1418413"/>
            <a:ext cx="7762999" cy="5076564"/>
          </a:xfrm>
          <a:prstGeom prst="roundRect">
            <a:avLst/>
          </a:prstGeom>
          <a:solidFill>
            <a:srgbClr val="286E28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sz="24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24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24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ru-RU" sz="2400" dirty="0" smtClean="0"/>
          </a:p>
          <a:p>
            <a:pPr algn="ctr">
              <a:defRPr/>
            </a:pPr>
            <a:endParaRPr lang="ru-RU" sz="2400" dirty="0"/>
          </a:p>
          <a:p>
            <a:pPr algn="ctr">
              <a:defRPr/>
            </a:pPr>
            <a:endParaRPr lang="ru-RU" sz="2400" dirty="0" smtClean="0"/>
          </a:p>
          <a:p>
            <a:pPr algn="ctr">
              <a:defRPr/>
            </a:pPr>
            <a:endParaRPr lang="ru-RU" sz="2400" dirty="0"/>
          </a:p>
          <a:p>
            <a:pPr algn="ctr">
              <a:defRPr/>
            </a:pPr>
            <a:endParaRPr lang="ru-RU" sz="2400" dirty="0" smtClean="0"/>
          </a:p>
          <a:p>
            <a:pPr>
              <a:defRPr/>
            </a:pPr>
            <a:endParaRPr lang="uk-UA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endParaRPr lang="ru-RU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39952" y="1601492"/>
            <a:ext cx="3816423" cy="14674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ДЕНЬ БЕЗПЕЧНОГО</a:t>
            </a:r>
            <a:r>
              <a:rPr lang="en-CA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ІНТЕРНЕТУ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14099" y="3312377"/>
            <a:ext cx="7115793" cy="147724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відзначається кожного року у вівторок другого тижня лютого, а започаткований у 2004 році за ініціативою європейських некомерційних організацій </a:t>
            </a:r>
            <a:r>
              <a:rPr lang="ru-RU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European SchoolNet</a:t>
            </a:r>
            <a:r>
              <a:rPr lang="uk-UA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 </a:t>
            </a:r>
            <a:r>
              <a:rPr lang="ru-RU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Insafe</a:t>
            </a:r>
            <a:r>
              <a:rPr lang="uk-UA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 метою привернення уваги до безпеки в мережі Інтернет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19933" y="4962185"/>
            <a:ext cx="7223109" cy="1059104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 2023 </a:t>
            </a:r>
            <a:r>
              <a:rPr lang="uk-UA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році День безпечного інтернету відзначається </a:t>
            </a:r>
            <a:r>
              <a:rPr lang="uk-UA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07 </a:t>
            </a:r>
            <a:r>
              <a:rPr lang="uk-UA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лютого під гаслом «Разом для найкращого Інтернету» (англ. «</a:t>
            </a:r>
            <a:r>
              <a:rPr lang="ru-RU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Together for a better internet</a:t>
            </a:r>
            <a:r>
              <a:rPr lang="uk-UA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»)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0" r="10054"/>
          <a:stretch/>
        </p:blipFill>
        <p:spPr>
          <a:xfrm>
            <a:off x="1263097" y="1631661"/>
            <a:ext cx="2304256" cy="1467468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962728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0" y="240171"/>
            <a:ext cx="9144000" cy="754661"/>
          </a:xfrm>
          <a:prstGeom prst="rect">
            <a:avLst/>
          </a:prstGeom>
          <a:solidFill>
            <a:srgbClr val="286E28"/>
          </a:solidFill>
          <a:ln>
            <a:solidFill>
              <a:srgbClr val="286E28"/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 bwMode="auto">
          <a:xfrm>
            <a:off x="6804025" y="239713"/>
            <a:ext cx="2268538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 anchor="ctr"/>
          <a:lstStyle/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Регіональний центр з надання</a:t>
            </a:r>
          </a:p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безоплатної вторинної</a:t>
            </a:r>
            <a:b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правової допомоги </a:t>
            </a:r>
          </a:p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у Херсонській області</a:t>
            </a:r>
          </a:p>
        </p:txBody>
      </p:sp>
      <p:pic>
        <p:nvPicPr>
          <p:cNvPr id="23557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7700" y="260350"/>
            <a:ext cx="1004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кутник 3"/>
          <p:cNvSpPr/>
          <p:nvPr/>
        </p:nvSpPr>
        <p:spPr>
          <a:xfrm>
            <a:off x="179388" y="107950"/>
            <a:ext cx="215900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Овал 4"/>
          <p:cNvSpPr/>
          <p:nvPr/>
        </p:nvSpPr>
        <p:spPr>
          <a:xfrm>
            <a:off x="179512" y="2420888"/>
            <a:ext cx="288032" cy="2880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" name="Овал 9"/>
          <p:cNvSpPr/>
          <p:nvPr/>
        </p:nvSpPr>
        <p:spPr>
          <a:xfrm>
            <a:off x="187896" y="4077072"/>
            <a:ext cx="288032" cy="2880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" name="Прямокутник 1"/>
          <p:cNvSpPr/>
          <p:nvPr/>
        </p:nvSpPr>
        <p:spPr>
          <a:xfrm>
            <a:off x="592858" y="1187450"/>
            <a:ext cx="8172909" cy="5538490"/>
          </a:xfrm>
          <a:prstGeom prst="rect">
            <a:avLst/>
          </a:prstGeom>
          <a:ln>
            <a:solidFill>
              <a:srgbClr val="286E2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uk-UA" sz="3200" b="1" dirty="0">
              <a:ln>
                <a:solidFill>
                  <a:sysClr val="windowText" lastClr="000000"/>
                </a:solidFill>
              </a:ln>
              <a:solidFill>
                <a:schemeClr val="bg1">
                  <a:lumMod val="9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90500" y="1268760"/>
            <a:ext cx="7985956" cy="5226217"/>
          </a:xfrm>
          <a:prstGeom prst="roundRect">
            <a:avLst/>
          </a:prstGeom>
          <a:solidFill>
            <a:srgbClr val="286E28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sz="24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24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24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endParaRPr lang="ru-RU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878" y="1496799"/>
            <a:ext cx="7419382" cy="76773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МЕДІАГІГІЄНА (ІНФОРМАЦІЙНА ГІГІЄНА</a:t>
            </a:r>
            <a:r>
              <a:rPr lang="uk-UA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2083143" y="2327370"/>
            <a:ext cx="350126" cy="41297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D893C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99592" y="4269159"/>
            <a:ext cx="7448668" cy="1608113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</a:t>
            </a:r>
            <a:r>
              <a:rPr lang="uk-UA" sz="2400" b="1" dirty="0" err="1" smtClean="0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</a:t>
            </a:r>
            <a:r>
              <a:rPr lang="ru-RU" sz="2400" b="1" dirty="0" smtClean="0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імізація </a:t>
            </a:r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негативного впливу потоків інформації на </a:t>
            </a:r>
            <a:r>
              <a:rPr lang="ru-RU" sz="2400" b="1" dirty="0" err="1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психічне</a:t>
            </a:r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 </a:t>
            </a:r>
            <a:r>
              <a:rPr lang="ru-RU" sz="2400" b="1" dirty="0" err="1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фізичне</a:t>
            </a:r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b="1" dirty="0" err="1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здоров'я</a:t>
            </a:r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людини, а також </a:t>
            </a:r>
            <a:r>
              <a:rPr lang="ru-RU" sz="2400" b="1" dirty="0" err="1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соціальне</a:t>
            </a:r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b="1" dirty="0" err="1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благополуччя</a:t>
            </a:r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b="1" dirty="0" err="1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суспільства</a:t>
            </a:r>
            <a:endParaRPr lang="uk-UA" sz="2400" b="1" dirty="0" smtClean="0">
              <a:solidFill>
                <a:schemeClr val="bg1">
                  <a:lumMod val="8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282614" y="2834621"/>
            <a:ext cx="1944216" cy="72345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0"/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мета</a:t>
            </a:r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5400000">
            <a:off x="2078742" y="3768988"/>
            <a:ext cx="365900" cy="406004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D893C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413" y="2393912"/>
            <a:ext cx="2620561" cy="17335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400" y="2426866"/>
            <a:ext cx="1933691" cy="170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73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0" y="240171"/>
            <a:ext cx="9144000" cy="754661"/>
          </a:xfrm>
          <a:prstGeom prst="rect">
            <a:avLst/>
          </a:prstGeom>
          <a:solidFill>
            <a:srgbClr val="286E28"/>
          </a:solidFill>
          <a:ln>
            <a:solidFill>
              <a:srgbClr val="286E28"/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 bwMode="auto">
          <a:xfrm>
            <a:off x="6804025" y="239713"/>
            <a:ext cx="2268538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 anchor="ctr"/>
          <a:lstStyle/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Регіональний центр з надання</a:t>
            </a:r>
          </a:p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безоплатної вторинної</a:t>
            </a:r>
            <a:b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правової допомоги </a:t>
            </a:r>
          </a:p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у Херсонській області</a:t>
            </a:r>
          </a:p>
        </p:txBody>
      </p:sp>
      <p:pic>
        <p:nvPicPr>
          <p:cNvPr id="23557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7700" y="260350"/>
            <a:ext cx="1004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кутник 3"/>
          <p:cNvSpPr/>
          <p:nvPr/>
        </p:nvSpPr>
        <p:spPr>
          <a:xfrm>
            <a:off x="179388" y="107950"/>
            <a:ext cx="215900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Овал 4"/>
          <p:cNvSpPr/>
          <p:nvPr/>
        </p:nvSpPr>
        <p:spPr>
          <a:xfrm>
            <a:off x="179512" y="2420888"/>
            <a:ext cx="288032" cy="2880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" name="Овал 9"/>
          <p:cNvSpPr/>
          <p:nvPr/>
        </p:nvSpPr>
        <p:spPr>
          <a:xfrm>
            <a:off x="187896" y="4077072"/>
            <a:ext cx="288032" cy="2880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" name="Прямокутник 1"/>
          <p:cNvSpPr/>
          <p:nvPr/>
        </p:nvSpPr>
        <p:spPr>
          <a:xfrm>
            <a:off x="592858" y="1187450"/>
            <a:ext cx="8172909" cy="5538490"/>
          </a:xfrm>
          <a:prstGeom prst="rect">
            <a:avLst/>
          </a:prstGeom>
          <a:ln>
            <a:solidFill>
              <a:srgbClr val="286E2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uk-UA" sz="3200" b="1" dirty="0">
              <a:ln>
                <a:solidFill>
                  <a:sysClr val="windowText" lastClr="000000"/>
                </a:solidFill>
              </a:ln>
              <a:solidFill>
                <a:schemeClr val="bg1">
                  <a:lumMod val="9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6334" y="1343586"/>
            <a:ext cx="7985956" cy="5226217"/>
          </a:xfrm>
          <a:prstGeom prst="roundRect">
            <a:avLst/>
          </a:prstGeom>
          <a:solidFill>
            <a:srgbClr val="286E28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sz="24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24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24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endParaRPr lang="ru-RU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83901" y="1577305"/>
            <a:ext cx="3305961" cy="1011720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ДЕЗІНФОРМАЦІЯ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4368" y="3296457"/>
            <a:ext cx="7673984" cy="1964099"/>
          </a:xfrm>
          <a:prstGeom prst="roundRect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спосіб психологічного впливу, який </a:t>
            </a:r>
            <a:r>
              <a:rPr lang="ru-RU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полягає в </a:t>
            </a:r>
            <a:r>
              <a:rPr lang="ru-RU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поширенні такої інформації (перекрученої/не повної/свідомо неправдивої), </a:t>
            </a:r>
            <a:r>
              <a:rPr lang="ru-RU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яка </a:t>
            </a:r>
            <a:r>
              <a:rPr lang="ru-RU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подається як достовірна та вводить споживача такої інформації в </a:t>
            </a:r>
            <a:r>
              <a:rPr lang="ru-RU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оману стосовно справжнього стану справ, </a:t>
            </a:r>
            <a:r>
              <a:rPr lang="ru-RU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створює викривлену</a:t>
            </a:r>
            <a:r>
              <a:rPr lang="ru-RU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реальність. Дезінформація здійснюється задля досягнення певної мети: пропагандистської, військової, комерційної тощо.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2353348" y="2539624"/>
            <a:ext cx="419400" cy="694036"/>
          </a:xfrm>
          <a:prstGeom prst="rightArrow">
            <a:avLst/>
          </a:prstGeom>
          <a:solidFill>
            <a:schemeClr val="tx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D893C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3450" y="1534456"/>
            <a:ext cx="4066384" cy="1561886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15" name="Скругленный прямоугольник 14"/>
          <p:cNvSpPr/>
          <p:nvPr/>
        </p:nvSpPr>
        <p:spPr>
          <a:xfrm>
            <a:off x="924368" y="5375131"/>
            <a:ext cx="7673984" cy="796818"/>
          </a:xfrm>
          <a:prstGeom prst="roundRect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!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 ВОЄННИЙ ЧАС ДЕЗ</a:t>
            </a:r>
            <a:r>
              <a:rPr lang="uk-UA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ІНФОРМАЦІЯ Є СПОСОБОМ ІНФОРМАЦІЙНОЇ ВІЙНИ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59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0" y="240171"/>
            <a:ext cx="9144000" cy="754661"/>
          </a:xfrm>
          <a:prstGeom prst="rect">
            <a:avLst/>
          </a:prstGeom>
          <a:solidFill>
            <a:srgbClr val="286E28"/>
          </a:solidFill>
          <a:ln>
            <a:solidFill>
              <a:srgbClr val="286E28"/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 bwMode="auto">
          <a:xfrm>
            <a:off x="6804025" y="239713"/>
            <a:ext cx="2268538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 anchor="ctr"/>
          <a:lstStyle/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Регіональний центр з надання</a:t>
            </a:r>
          </a:p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безоплатної вторинної</a:t>
            </a:r>
            <a:b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правової допомоги </a:t>
            </a:r>
          </a:p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у Херсонській області</a:t>
            </a:r>
          </a:p>
        </p:txBody>
      </p:sp>
      <p:pic>
        <p:nvPicPr>
          <p:cNvPr id="23557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7700" y="260350"/>
            <a:ext cx="1004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кутник 3"/>
          <p:cNvSpPr/>
          <p:nvPr/>
        </p:nvSpPr>
        <p:spPr>
          <a:xfrm>
            <a:off x="179388" y="107950"/>
            <a:ext cx="215900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Овал 4"/>
          <p:cNvSpPr/>
          <p:nvPr/>
        </p:nvSpPr>
        <p:spPr>
          <a:xfrm>
            <a:off x="179512" y="2420888"/>
            <a:ext cx="288032" cy="2880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" name="Овал 9"/>
          <p:cNvSpPr/>
          <p:nvPr/>
        </p:nvSpPr>
        <p:spPr>
          <a:xfrm>
            <a:off x="187896" y="4077072"/>
            <a:ext cx="288032" cy="2880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" name="Прямокутник 1"/>
          <p:cNvSpPr/>
          <p:nvPr/>
        </p:nvSpPr>
        <p:spPr>
          <a:xfrm>
            <a:off x="592858" y="1187450"/>
            <a:ext cx="8172909" cy="5538490"/>
          </a:xfrm>
          <a:prstGeom prst="rect">
            <a:avLst/>
          </a:prstGeom>
          <a:ln>
            <a:solidFill>
              <a:srgbClr val="286E2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uk-UA" sz="3200" b="1" dirty="0">
              <a:ln>
                <a:solidFill>
                  <a:sysClr val="windowText" lastClr="000000"/>
                </a:solidFill>
              </a:ln>
              <a:solidFill>
                <a:schemeClr val="bg1">
                  <a:lumMod val="9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92858" y="1207714"/>
            <a:ext cx="7985956" cy="5226217"/>
          </a:xfrm>
          <a:prstGeom prst="roundRect">
            <a:avLst/>
          </a:prstGeom>
          <a:solidFill>
            <a:srgbClr val="286E28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sz="24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24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24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endParaRPr lang="ru-RU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49461" y="1556792"/>
            <a:ext cx="3761490" cy="172819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ДОТРИМАННЯ ІНФОРМАЦІЙНОЇ ГІГІЄНИ/ПРОТИДІЯ ДЕЗІНФОРМАЦІЇ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237862" y="4797152"/>
            <a:ext cx="6882899" cy="129732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УБЕЗПЕЧЕННЯ СЕБЕ (СВОГО ПСИХІЧНОГО ТА ФІЗИЧНОГО ЗДОРОВ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</a:t>
            </a:r>
            <a:r>
              <a:rPr lang="uk-UA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Я)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Равно 10"/>
          <p:cNvSpPr/>
          <p:nvPr/>
        </p:nvSpPr>
        <p:spPr>
          <a:xfrm>
            <a:off x="1062661" y="3573015"/>
            <a:ext cx="3312368" cy="936104"/>
          </a:xfrm>
          <a:prstGeom prst="mathEqual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684" y="1449418"/>
            <a:ext cx="3069807" cy="262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95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0" y="240171"/>
            <a:ext cx="9144000" cy="754661"/>
          </a:xfrm>
          <a:prstGeom prst="rect">
            <a:avLst/>
          </a:prstGeom>
          <a:solidFill>
            <a:srgbClr val="286E28"/>
          </a:solidFill>
          <a:ln>
            <a:solidFill>
              <a:srgbClr val="286E28"/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 bwMode="auto">
          <a:xfrm>
            <a:off x="6804025" y="239713"/>
            <a:ext cx="2268538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 anchor="ctr"/>
          <a:lstStyle/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Регіональний центр з надання</a:t>
            </a:r>
          </a:p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безоплатної вторинної</a:t>
            </a:r>
            <a:b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правової допомоги </a:t>
            </a:r>
          </a:p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у Херсонській області</a:t>
            </a:r>
          </a:p>
        </p:txBody>
      </p:sp>
      <p:pic>
        <p:nvPicPr>
          <p:cNvPr id="23557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7700" y="260350"/>
            <a:ext cx="1004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кутник 3"/>
          <p:cNvSpPr/>
          <p:nvPr/>
        </p:nvSpPr>
        <p:spPr>
          <a:xfrm>
            <a:off x="179388" y="107950"/>
            <a:ext cx="215900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Овал 4"/>
          <p:cNvSpPr/>
          <p:nvPr/>
        </p:nvSpPr>
        <p:spPr>
          <a:xfrm>
            <a:off x="179512" y="2420888"/>
            <a:ext cx="288032" cy="2880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" name="Овал 9"/>
          <p:cNvSpPr/>
          <p:nvPr/>
        </p:nvSpPr>
        <p:spPr>
          <a:xfrm>
            <a:off x="187896" y="4077072"/>
            <a:ext cx="288032" cy="2880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" name="Прямокутник 1"/>
          <p:cNvSpPr/>
          <p:nvPr/>
        </p:nvSpPr>
        <p:spPr>
          <a:xfrm>
            <a:off x="592858" y="1187450"/>
            <a:ext cx="8172909" cy="5538490"/>
          </a:xfrm>
          <a:prstGeom prst="rect">
            <a:avLst/>
          </a:prstGeom>
          <a:ln>
            <a:solidFill>
              <a:srgbClr val="286E2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uk-UA" sz="3200" b="1" dirty="0">
              <a:ln>
                <a:solidFill>
                  <a:sysClr val="windowText" lastClr="000000"/>
                </a:solidFill>
              </a:ln>
              <a:solidFill>
                <a:schemeClr val="bg1">
                  <a:lumMod val="9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60038" y="1291075"/>
            <a:ext cx="7989452" cy="5331240"/>
          </a:xfrm>
          <a:prstGeom prst="roundRect">
            <a:avLst/>
          </a:prstGeom>
          <a:solidFill>
            <a:srgbClr val="286E28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sz="24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24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24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endParaRPr lang="ru-RU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445805"/>
            <a:ext cx="7128792" cy="640214"/>
          </a:xfrm>
          <a:prstGeom prst="roundRect">
            <a:avLst>
              <a:gd name="adj" fmla="val 2268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ЯК ПРОТИДІЯТИ ДЕЗІНФОРМАЦІЇ В ІНТЕРНЕТІ?</a:t>
            </a:r>
            <a:endParaRPr lang="ru-RU" sz="22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66901" y="2332197"/>
            <a:ext cx="3807857" cy="53397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ВИРІЗНЯЙТЕ ІНФОВКДИ ТА НЕ </a:t>
            </a:r>
            <a:r>
              <a:rPr lang="uk-UA" sz="1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ПОШИРЮЙТЕ </a:t>
            </a:r>
            <a:r>
              <a:rPr lang="uk-UA" sz="1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ЇХ ДАЛІ</a:t>
            </a:r>
            <a:endPara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872328" y="2348130"/>
            <a:ext cx="3747505" cy="53397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АНАЛІЗУЙТЕ СПОЖИТУ ІНФОРМАЦІЮ</a:t>
            </a:r>
            <a:endPara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41939" y="3074196"/>
            <a:ext cx="3742817" cy="53281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УНИКАЙТЕ МОВИ ВОРОЖНЕЧІ</a:t>
            </a:r>
            <a:endPara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96651" y="4815809"/>
            <a:ext cx="3794965" cy="145825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b="1" dirty="0" smtClean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ДОВІРЯЙТЕ ІНФОРМАЦІЇ З СУМНІВНИХ ДЖЕРЕЛ (</a:t>
            </a:r>
            <a:r>
              <a:rPr lang="uk-UA" sz="1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ДОВІРЯТИ </a:t>
            </a:r>
            <a:r>
              <a:rPr lang="uk-UA" sz="1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СЛІД ОФІЦІЙНИМ РЕСУРСАМ), </a:t>
            </a:r>
            <a:r>
              <a:rPr lang="uk-UA" sz="1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ПІДПИСУЙТЕСЯ НА СУМНІВНІ СТОРІНКИ В СОЦМЕРЕЖАХ/ГРУПИ/ТГ КАНАЛИ</a:t>
            </a:r>
            <a:endParaRPr lang="ru-RU" sz="1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872329" y="5525943"/>
            <a:ext cx="3685846" cy="794944"/>
          </a:xfrm>
          <a:prstGeom prst="roundRect">
            <a:avLst/>
          </a:prstGeom>
          <a:solidFill>
            <a:srgbClr val="6FCB6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КОРИСТУЙТЕСЯ ПОШУКОВОЮ СИСТЕМОЮ В БРАУЗЕРІ У РЕЖИМІ ІНКОГНІТО</a:t>
            </a:r>
            <a:endPara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69215" y="3066549"/>
            <a:ext cx="3805544" cy="740152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ВІДДІЛЯЙТЕ ЕМОЦІЇ ВІД ФАКТІВ (СПОСІБ ПОДАЧІ ІНФОРМАЦІЇ ВІД САМОЇ НОВИНИ)</a:t>
            </a:r>
            <a:endPara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41939" y="4499160"/>
            <a:ext cx="3748420" cy="892963"/>
          </a:xfrm>
          <a:prstGeom prst="roundRect">
            <a:avLst/>
          </a:prstGeom>
          <a:solidFill>
            <a:srgbClr val="A0507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ВИКОРИСТОВУЙТЕ ІНТЕРНЕТ ЯК ЄДИНЕ ДЖЕРЕЛО ОТРИМАННЯ ІНФОРМАЦІЇ</a:t>
            </a:r>
            <a:endPara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41939" y="3770284"/>
            <a:ext cx="3742817" cy="59482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ПЕРЕВІРЯЙТЕ ІНФОРМАЦІЮ ЗА КІЛЬКОМА ДЖЕРЕЛАМИ</a:t>
            </a:r>
            <a:endPara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96651" y="4034279"/>
            <a:ext cx="3794965" cy="59235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ДОТРИМУЙТЕСЯ ЕЛЕМЕНТАРНИХ ПРАВИЛ ЦИФРОВОЇ БЕЗПЕКИ</a:t>
            </a:r>
            <a:endPara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26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0" y="240171"/>
            <a:ext cx="9144000" cy="754661"/>
          </a:xfrm>
          <a:prstGeom prst="rect">
            <a:avLst/>
          </a:prstGeom>
          <a:solidFill>
            <a:srgbClr val="286E28"/>
          </a:solidFill>
          <a:ln>
            <a:solidFill>
              <a:srgbClr val="286E28"/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 bwMode="auto">
          <a:xfrm>
            <a:off x="6804025" y="239713"/>
            <a:ext cx="2268538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 anchor="ctr"/>
          <a:lstStyle/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Регіональний центр з надання</a:t>
            </a:r>
          </a:p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безоплатної вторинної</a:t>
            </a:r>
            <a:b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правової допомоги </a:t>
            </a:r>
          </a:p>
          <a:p>
            <a:pPr defTabSz="914400">
              <a:lnSpc>
                <a:spcPct val="80000"/>
              </a:lnSpc>
            </a:pPr>
            <a:r>
              <a:rPr lang="uk-UA" sz="1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у Херсонській області</a:t>
            </a:r>
          </a:p>
        </p:txBody>
      </p:sp>
      <p:pic>
        <p:nvPicPr>
          <p:cNvPr id="23557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7700" y="260350"/>
            <a:ext cx="1004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кутник 3"/>
          <p:cNvSpPr/>
          <p:nvPr/>
        </p:nvSpPr>
        <p:spPr>
          <a:xfrm>
            <a:off x="179388" y="107950"/>
            <a:ext cx="215900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Овал 4"/>
          <p:cNvSpPr/>
          <p:nvPr/>
        </p:nvSpPr>
        <p:spPr>
          <a:xfrm>
            <a:off x="179512" y="2420888"/>
            <a:ext cx="288032" cy="2880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" name="Овал 9"/>
          <p:cNvSpPr/>
          <p:nvPr/>
        </p:nvSpPr>
        <p:spPr>
          <a:xfrm>
            <a:off x="187896" y="4077072"/>
            <a:ext cx="288032" cy="2880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" name="Прямокутник 1"/>
          <p:cNvSpPr/>
          <p:nvPr/>
        </p:nvSpPr>
        <p:spPr>
          <a:xfrm>
            <a:off x="592858" y="1187450"/>
            <a:ext cx="8172909" cy="5538490"/>
          </a:xfrm>
          <a:prstGeom prst="rect">
            <a:avLst/>
          </a:prstGeom>
          <a:ln>
            <a:solidFill>
              <a:srgbClr val="286E2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3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uk-UA" sz="3200" b="1" dirty="0">
              <a:ln>
                <a:solidFill>
                  <a:sysClr val="windowText" lastClr="000000"/>
                </a:solidFill>
              </a:ln>
              <a:solidFill>
                <a:schemeClr val="bg1">
                  <a:lumMod val="9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39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90500" y="1418413"/>
            <a:ext cx="7762999" cy="5076564"/>
          </a:xfrm>
          <a:prstGeom prst="roundRect">
            <a:avLst/>
          </a:prstGeom>
          <a:solidFill>
            <a:srgbClr val="286E28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sz="24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24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24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ru-RU" sz="2400" dirty="0" smtClean="0"/>
          </a:p>
          <a:p>
            <a:pPr algn="ctr">
              <a:defRPr/>
            </a:pPr>
            <a:endParaRPr lang="ru-RU" sz="2400" dirty="0"/>
          </a:p>
          <a:p>
            <a:pPr algn="ctr">
              <a:defRPr/>
            </a:pPr>
            <a:endParaRPr lang="ru-RU" sz="2400" dirty="0" smtClean="0"/>
          </a:p>
          <a:p>
            <a:pPr algn="ctr">
              <a:defRPr/>
            </a:pPr>
            <a:endParaRPr lang="ru-RU" sz="2400" dirty="0"/>
          </a:p>
          <a:p>
            <a:pPr algn="ctr">
              <a:defRPr/>
            </a:pPr>
            <a:endParaRPr lang="ru-RU" sz="2400" dirty="0" smtClean="0"/>
          </a:p>
          <a:p>
            <a:pPr algn="ctr">
              <a:defRPr/>
            </a:pPr>
            <a:endParaRPr lang="uk-UA" sz="2400" dirty="0" smtClean="0"/>
          </a:p>
          <a:p>
            <a:pPr algn="ctr">
              <a:defRPr/>
            </a:pPr>
            <a:endParaRPr lang="uk-UA" sz="2400" dirty="0"/>
          </a:p>
          <a:p>
            <a:pPr algn="ctr">
              <a:defRPr/>
            </a:pPr>
            <a:endParaRPr lang="uk-UA" sz="2400" dirty="0"/>
          </a:p>
          <a:p>
            <a:pPr algn="ctr">
              <a:defRPr/>
            </a:pPr>
            <a:endParaRPr lang="ru-RU" sz="2400" dirty="0"/>
          </a:p>
          <a:p>
            <a:pPr algn="ctr">
              <a:defRPr/>
            </a:pPr>
            <a:endParaRPr lang="uk-UA" sz="24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 smtClean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uk-UA" sz="40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endParaRPr lang="ru-RU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484" y="1628800"/>
            <a:ext cx="6819029" cy="4608512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15068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5494</TotalTime>
  <Words>299</Words>
  <Application>Microsoft Office PowerPoint</Application>
  <PresentationFormat>Экран (4:3)</PresentationFormat>
  <Paragraphs>169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MaTeMat1K</dc:creator>
  <cp:lastModifiedBy>Asus</cp:lastModifiedBy>
  <cp:revision>1052</cp:revision>
  <cp:lastPrinted>2016-06-08T13:41:31Z</cp:lastPrinted>
  <dcterms:created xsi:type="dcterms:W3CDTF">2010-02-23T11:30:32Z</dcterms:created>
  <dcterms:modified xsi:type="dcterms:W3CDTF">2023-02-07T10:48:31Z</dcterms:modified>
</cp:coreProperties>
</file>